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438" r:id="rId3"/>
    <p:sldId id="494" r:id="rId4"/>
    <p:sldId id="414" r:id="rId5"/>
    <p:sldId id="418" r:id="rId6"/>
    <p:sldId id="419" r:id="rId7"/>
    <p:sldId id="495" r:id="rId8"/>
    <p:sldId id="424" r:id="rId9"/>
    <p:sldId id="426" r:id="rId10"/>
    <p:sldId id="515" r:id="rId11"/>
    <p:sldId id="517"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519"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8" r:id="rId48"/>
    <p:sldId id="487" r:id="rId49"/>
    <p:sldId id="33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4472C4"/>
    <a:srgbClr val="AFD6AF"/>
    <a:srgbClr val="FF8484"/>
    <a:srgbClr val="5B9BD5"/>
    <a:srgbClr val="A5A5A5"/>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41" autoAdjust="0"/>
    <p:restoredTop sz="72157" autoAdjust="0"/>
  </p:normalViewPr>
  <p:slideViewPr>
    <p:cSldViewPr snapToGrid="0">
      <p:cViewPr varScale="1">
        <p:scale>
          <a:sx n="75" d="100"/>
          <a:sy n="75" d="100"/>
        </p:scale>
        <p:origin x="486"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36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Analyse%20de%20l'effet%20Morotn\2018Nov_config_430mm_0.7kgND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___4.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___5.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___6.xlsx"/></Relationships>
</file>

<file path=ppt/charts/_rels/chart1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vmware-host\Shared%20Folders\local\1_manuscrit%20de%20th&#232;se\TheseME\CH5.%20analyses%20de%20l'effet%20Morton\synth&#232;se%20des%20cas\synth&#232;se%20des%20ca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___2.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extLst>
            <c:ext xmlns:c16="http://schemas.microsoft.com/office/drawing/2014/chart" uri="{C3380CC4-5D6E-409C-BE32-E72D297353CC}">
              <c16:uniqueId val="{00000000-1F06-4BA2-B2A2-9D41871214BF}"/>
            </c:ext>
          </c:extLst>
        </c:ser>
        <c:ser>
          <c:idx val="1"/>
          <c:order val="1"/>
          <c:tx>
            <c:v>Exp</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extLst>
            <c:ext xmlns:c16="http://schemas.microsoft.com/office/drawing/2014/chart" uri="{C3380CC4-5D6E-409C-BE32-E72D297353CC}">
              <c16:uniqueId val="{00000001-1F06-4BA2-B2A2-9D41871214BF}"/>
            </c:ext>
          </c:extLst>
        </c:ser>
        <c:dLbls>
          <c:showLegendKey val="0"/>
          <c:showVal val="0"/>
          <c:showCatName val="0"/>
          <c:showSerName val="0"/>
          <c:showPercent val="0"/>
          <c:showBubbleSize val="0"/>
        </c:dLbls>
        <c:axId val="293193064"/>
        <c:axId val="293195024"/>
      </c:scatterChart>
      <c:valAx>
        <c:axId val="29319306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93195024"/>
        <c:crosses val="autoZero"/>
        <c:crossBetween val="midCat"/>
        <c:majorUnit val="14.5"/>
      </c:valAx>
      <c:valAx>
        <c:axId val="293195024"/>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3193064"/>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5171562677025"/>
          <c:y val="7.0957223062349001E-2"/>
          <c:w val="0.77660678158129004"/>
          <c:h val="0.74986192951046682"/>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linear!$B$9:$E$9</c:f>
              <c:numCache>
                <c:formatCode>0.00</c:formatCode>
                <c:ptCount val="4"/>
                <c:pt idx="0">
                  <c:v>6000</c:v>
                </c:pt>
                <c:pt idx="1">
                  <c:v>7000</c:v>
                </c:pt>
                <c:pt idx="2">
                  <c:v>8000</c:v>
                </c:pt>
                <c:pt idx="3">
                  <c:v>9000</c:v>
                </c:pt>
              </c:numCache>
            </c:numRef>
          </c:xVal>
          <c:yVal>
            <c:numRef>
              <c:f>linear!$B$29:$E$29</c:f>
              <c:numCache>
                <c:formatCode>0.0000</c:formatCode>
                <c:ptCount val="4"/>
                <c:pt idx="0">
                  <c:v>1.36741065995311E-2</c:v>
                </c:pt>
                <c:pt idx="1">
                  <c:v>1.7821001428077497E-2</c:v>
                </c:pt>
                <c:pt idx="2">
                  <c:v>2.214580684048268E-2</c:v>
                </c:pt>
                <c:pt idx="3">
                  <c:v>2.7962942585665583E-2</c:v>
                </c:pt>
              </c:numCache>
            </c:numRef>
          </c:yVal>
          <c:smooth val="1"/>
          <c:extLst>
            <c:ext xmlns:c16="http://schemas.microsoft.com/office/drawing/2014/chart" uri="{C3380CC4-5D6E-409C-BE32-E72D297353CC}">
              <c16:uniqueId val="{00000000-63FF-424C-95D0-2CC2FA4B5C84}"/>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NL!$B$9:$E$9</c:f>
              <c:numCache>
                <c:formatCode>0.00</c:formatCode>
                <c:ptCount val="4"/>
                <c:pt idx="0">
                  <c:v>6000</c:v>
                </c:pt>
                <c:pt idx="1">
                  <c:v>7000</c:v>
                </c:pt>
                <c:pt idx="2">
                  <c:v>8000</c:v>
                </c:pt>
                <c:pt idx="3">
                  <c:v>9000</c:v>
                </c:pt>
              </c:numCache>
            </c:numRef>
          </c:xVal>
          <c:yVal>
            <c:numRef>
              <c:f>NL!$B$29:$E$29</c:f>
              <c:numCache>
                <c:formatCode>General</c:formatCode>
                <c:ptCount val="4"/>
                <c:pt idx="0">
                  <c:v>2.9676836584129115E-2</c:v>
                </c:pt>
                <c:pt idx="1">
                  <c:v>5.8272130847215588E-2</c:v>
                </c:pt>
                <c:pt idx="2">
                  <c:v>8.7652418235595067E-2</c:v>
                </c:pt>
                <c:pt idx="3">
                  <c:v>0.11494674161400856</c:v>
                </c:pt>
              </c:numCache>
            </c:numRef>
          </c:yVal>
          <c:smooth val="1"/>
          <c:extLst>
            <c:ext xmlns:c16="http://schemas.microsoft.com/office/drawing/2014/chart" uri="{C3380CC4-5D6E-409C-BE32-E72D297353CC}">
              <c16:uniqueId val="{00000001-63FF-424C-95D0-2CC2FA4B5C84}"/>
            </c:ext>
          </c:extLst>
        </c:ser>
        <c:dLbls>
          <c:showLegendKey val="0"/>
          <c:showVal val="0"/>
          <c:showCatName val="0"/>
          <c:showSerName val="0"/>
          <c:showPercent val="0"/>
          <c:showBubbleSize val="0"/>
        </c:dLbls>
        <c:axId val="203646384"/>
        <c:axId val="203645600"/>
      </c:scatterChart>
      <c:valAx>
        <c:axId val="20364638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Vitesse de rotation (rpm)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3645600"/>
        <c:crosses val="autoZero"/>
        <c:crossBetween val="midCat"/>
        <c:majorUnit val="500"/>
      </c:valAx>
      <c:valAx>
        <c:axId val="203645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 Critère de l’instabilité [-]</a:t>
                </a:r>
              </a:p>
            </c:rich>
          </c:tx>
          <c:layout>
            <c:manualLayout>
              <c:xMode val="edge"/>
              <c:yMode val="edge"/>
              <c:x val="1.8583042973286876E-2"/>
              <c:y val="0.1680874658879560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3646384"/>
        <c:crosses val="autoZero"/>
        <c:crossBetween val="midCat"/>
      </c:valAx>
      <c:spPr>
        <a:noFill/>
        <a:ln>
          <a:noFill/>
        </a:ln>
        <a:effectLst/>
      </c:spPr>
    </c:plotArea>
    <c:legend>
      <c:legendPos val="t"/>
      <c:layout>
        <c:manualLayout>
          <c:xMode val="edge"/>
          <c:yMode val="edge"/>
          <c:x val="0.21130270292142103"/>
          <c:y val="0.10084945586457074"/>
          <c:w val="0.56413692643845592"/>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chemeClr val="tx1"/>
          </a:solidFill>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6.1236805555555558E-2"/>
          <c:w val="0.77722658730158722"/>
          <c:h val="0.7453284722222222"/>
        </c:manualLayout>
      </c:layout>
      <c:scatterChart>
        <c:scatterStyle val="smoothMarker"/>
        <c:varyColors val="0"/>
        <c:ser>
          <c:idx val="2"/>
          <c:order val="0"/>
          <c:tx>
            <c:v>Lorenz et Murphy (linéaire)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linear!$B$25:$H$25</c:f>
              <c:numCache>
                <c:formatCode>0.00</c:formatCode>
                <c:ptCount val="7"/>
                <c:pt idx="0">
                  <c:v>0.30404227718999999</c:v>
                </c:pt>
                <c:pt idx="1">
                  <c:v>0.30404227719000004</c:v>
                </c:pt>
                <c:pt idx="2">
                  <c:v>0.30404227719142857</c:v>
                </c:pt>
                <c:pt idx="3">
                  <c:v>0.30404227719125004</c:v>
                </c:pt>
                <c:pt idx="4">
                  <c:v>0.3040422771911111</c:v>
                </c:pt>
                <c:pt idx="5">
                  <c:v>0.30404227719100002</c:v>
                </c:pt>
                <c:pt idx="6">
                  <c:v>0.30404227719090904</c:v>
                </c:pt>
              </c:numCache>
            </c:numRef>
          </c:yVal>
          <c:smooth val="1"/>
          <c:extLst>
            <c:ext xmlns:c16="http://schemas.microsoft.com/office/drawing/2014/chart" uri="{C3380CC4-5D6E-409C-BE32-E72D297353CC}">
              <c16:uniqueId val="{00000000-3FAC-452C-9950-6B704AF1B974}"/>
            </c:ext>
          </c:extLst>
        </c:ser>
        <c:ser>
          <c:idx val="3"/>
          <c:order val="1"/>
          <c:tx>
            <c:v>Analytique améliorée (non-linéaire)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NL!$B$26:$H$26</c:f>
              <c:numCache>
                <c:formatCode>0.00</c:formatCode>
                <c:ptCount val="7"/>
                <c:pt idx="0">
                  <c:v>0.29211200000000004</c:v>
                </c:pt>
                <c:pt idx="1">
                  <c:v>0.28711833333333336</c:v>
                </c:pt>
                <c:pt idx="2">
                  <c:v>0.28426857142857143</c:v>
                </c:pt>
                <c:pt idx="3">
                  <c:v>0.28605750000000002</c:v>
                </c:pt>
                <c:pt idx="4">
                  <c:v>0.29236111111111113</c:v>
                </c:pt>
                <c:pt idx="5">
                  <c:v>0.30002800000000002</c:v>
                </c:pt>
                <c:pt idx="6">
                  <c:v>0.31004636363636368</c:v>
                </c:pt>
              </c:numCache>
            </c:numRef>
          </c:yVal>
          <c:smooth val="1"/>
          <c:extLst>
            <c:ext xmlns:c16="http://schemas.microsoft.com/office/drawing/2014/chart" uri="{C3380CC4-5D6E-409C-BE32-E72D297353CC}">
              <c16:uniqueId val="{00000001-3FAC-452C-9950-6B704AF1B974}"/>
            </c:ext>
          </c:extLst>
        </c:ser>
        <c:dLbls>
          <c:showLegendKey val="0"/>
          <c:showVal val="0"/>
          <c:showCatName val="0"/>
          <c:showSerName val="0"/>
          <c:showPercent val="0"/>
          <c:showBubbleSize val="0"/>
        </c:dLbls>
        <c:axId val="293194632"/>
        <c:axId val="293198944"/>
      </c:scatterChart>
      <c:valAx>
        <c:axId val="293194632"/>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93198944"/>
        <c:crosses val="autoZero"/>
        <c:crossBetween val="midCat"/>
        <c:majorUnit val="20"/>
      </c:valAx>
      <c:valAx>
        <c:axId val="293198944"/>
        <c:scaling>
          <c:orientation val="minMax"/>
          <c:max val="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93194632"/>
        <c:crosses val="autoZero"/>
        <c:crossBetween val="midCat"/>
      </c:valAx>
      <c:spPr>
        <a:noFill/>
        <a:ln>
          <a:noFill/>
        </a:ln>
        <a:effectLst/>
      </c:spPr>
    </c:plotArea>
    <c:legend>
      <c:legendPos val="r"/>
      <c:layout>
        <c:manualLayout>
          <c:xMode val="edge"/>
          <c:yMode val="edge"/>
          <c:x val="0.17225253018046602"/>
          <c:y val="7.0998688040240163E-2"/>
          <c:w val="0.66425141442283431"/>
          <c:h val="0.15716597222222226"/>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7.8875694444444436E-2"/>
          <c:w val="0.77722658730158722"/>
          <c:h val="0.71887013888888895"/>
        </c:manualLayout>
      </c:layout>
      <c:scatterChart>
        <c:scatterStyle val="smoothMarker"/>
        <c:varyColors val="0"/>
        <c:ser>
          <c:idx val="2"/>
          <c:order val="0"/>
          <c:tx>
            <c:v>Lorenz et Murphy</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linear!$B$26:$H$26</c:f>
              <c:numCache>
                <c:formatCode>0.00</c:formatCode>
                <c:ptCount val="7"/>
                <c:pt idx="0">
                  <c:v>0.1291186458976146</c:v>
                </c:pt>
                <c:pt idx="1">
                  <c:v>0.13055036813634341</c:v>
                </c:pt>
                <c:pt idx="2">
                  <c:v>0.13290924670692686</c:v>
                </c:pt>
                <c:pt idx="3">
                  <c:v>0.13525788277239956</c:v>
                </c:pt>
                <c:pt idx="4">
                  <c:v>0.13613557159002407</c:v>
                </c:pt>
                <c:pt idx="5">
                  <c:v>0.13653105727093529</c:v>
                </c:pt>
                <c:pt idx="6">
                  <c:v>0.13650586128037287</c:v>
                </c:pt>
              </c:numCache>
            </c:numRef>
          </c:yVal>
          <c:smooth val="1"/>
          <c:extLst>
            <c:ext xmlns:c16="http://schemas.microsoft.com/office/drawing/2014/chart" uri="{C3380CC4-5D6E-409C-BE32-E72D297353CC}">
              <c16:uniqueId val="{00000000-AA44-4D14-AF4D-64ADBDE1BE57}"/>
            </c:ext>
          </c:extLst>
        </c:ser>
        <c:ser>
          <c:idx val="3"/>
          <c:order val="1"/>
          <c:tx>
            <c:v>Analytique Améliorée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NL!$B$27:$H$27</c:f>
              <c:numCache>
                <c:formatCode>0.00</c:formatCode>
                <c:ptCount val="7"/>
                <c:pt idx="0">
                  <c:v>0.15689872377718136</c:v>
                </c:pt>
                <c:pt idx="1">
                  <c:v>0.16556472070168513</c:v>
                </c:pt>
                <c:pt idx="2">
                  <c:v>0.17651818200092467</c:v>
                </c:pt>
                <c:pt idx="3">
                  <c:v>0.18758029417162633</c:v>
                </c:pt>
                <c:pt idx="4">
                  <c:v>0.19376152019002377</c:v>
                </c:pt>
                <c:pt idx="5">
                  <c:v>0.21008539203007717</c:v>
                </c:pt>
                <c:pt idx="6">
                  <c:v>0.22801135314073259</c:v>
                </c:pt>
              </c:numCache>
            </c:numRef>
          </c:yVal>
          <c:smooth val="1"/>
          <c:extLst>
            <c:ext xmlns:c16="http://schemas.microsoft.com/office/drawing/2014/chart" uri="{C3380CC4-5D6E-409C-BE32-E72D297353CC}">
              <c16:uniqueId val="{00000001-AA44-4D14-AF4D-64ADBDE1BE57}"/>
            </c:ext>
          </c:extLst>
        </c:ser>
        <c:dLbls>
          <c:showLegendKey val="0"/>
          <c:showVal val="0"/>
          <c:showCatName val="0"/>
          <c:showSerName val="0"/>
          <c:showPercent val="0"/>
          <c:showBubbleSize val="0"/>
        </c:dLbls>
        <c:axId val="304472888"/>
        <c:axId val="304467008"/>
      </c:scatterChart>
      <c:valAx>
        <c:axId val="304472888"/>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initial [g.mm]</a:t>
                </a:r>
              </a:p>
            </c:rich>
          </c:tx>
          <c:layout>
            <c:manualLayout>
              <c:xMode val="edge"/>
              <c:yMode val="edge"/>
              <c:x val="0.35385209796752287"/>
              <c:y val="0.8991507990927791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304467008"/>
        <c:crosses val="autoZero"/>
        <c:crossBetween val="midCat"/>
        <c:majorUnit val="20"/>
      </c:valAx>
      <c:valAx>
        <c:axId val="304467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304472888"/>
        <c:crosses val="autoZero"/>
        <c:crossBetween val="midCat"/>
      </c:valAx>
      <c:spPr>
        <a:noFill/>
        <a:ln>
          <a:noFill/>
        </a:ln>
        <a:effectLst/>
      </c:spPr>
    </c:plotArea>
    <c:legend>
      <c:legendPos val="r"/>
      <c:layout>
        <c:manualLayout>
          <c:xMode val="edge"/>
          <c:yMode val="edge"/>
          <c:x val="0.36407122520089613"/>
          <c:y val="0.55941736111111107"/>
          <c:w val="0.54601226869762665"/>
          <c:h val="0.1615756944444444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582222222222222"/>
          <c:y val="7.0957223062349001E-2"/>
          <c:w val="0.79888154761904751"/>
          <c:h val="0.7469185888187817"/>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linear!$B$31:$H$31</c:f>
              <c:numCache>
                <c:formatCode>0.0000</c:formatCode>
                <c:ptCount val="7"/>
                <c:pt idx="0">
                  <c:v>0.14981606830453209</c:v>
                </c:pt>
                <c:pt idx="1">
                  <c:v>0.17040880647206408</c:v>
                </c:pt>
                <c:pt idx="2">
                  <c:v>0.19050982740216599</c:v>
                </c:pt>
                <c:pt idx="3">
                  <c:v>0.20820969532506403</c:v>
                </c:pt>
                <c:pt idx="4">
                  <c:v>0.22979750048052408</c:v>
                </c:pt>
                <c:pt idx="5">
                  <c:v>0.26971122659105518</c:v>
                </c:pt>
                <c:pt idx="6">
                  <c:v>0.30977586924012895</c:v>
                </c:pt>
              </c:numCache>
            </c:numRef>
          </c:yVal>
          <c:smooth val="1"/>
          <c:extLst>
            <c:ext xmlns:c16="http://schemas.microsoft.com/office/drawing/2014/chart" uri="{C3380CC4-5D6E-409C-BE32-E72D297353CC}">
              <c16:uniqueId val="{00000000-E62C-4FAA-B55F-5EDEF20652FA}"/>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NL!$B$32:$H$32</c:f>
              <c:numCache>
                <c:formatCode>0.00</c:formatCode>
                <c:ptCount val="7"/>
                <c:pt idx="0">
                  <c:v>0.61392365891547251</c:v>
                </c:pt>
                <c:pt idx="1">
                  <c:v>0.65639299804301909</c:v>
                </c:pt>
                <c:pt idx="2">
                  <c:v>0.70620727827031227</c:v>
                </c:pt>
                <c:pt idx="3">
                  <c:v>0.76737629658811068</c:v>
                </c:pt>
                <c:pt idx="4">
                  <c:v>0.81013046784023401</c:v>
                </c:pt>
                <c:pt idx="5">
                  <c:v>0.9056419812766674</c:v>
                </c:pt>
                <c:pt idx="6">
                  <c:v>1.0242876575206881</c:v>
                </c:pt>
              </c:numCache>
            </c:numRef>
          </c:yVal>
          <c:smooth val="1"/>
          <c:extLst>
            <c:ext xmlns:c16="http://schemas.microsoft.com/office/drawing/2014/chart" uri="{C3380CC4-5D6E-409C-BE32-E72D297353CC}">
              <c16:uniqueId val="{00000001-E62C-4FAA-B55F-5EDEF20652FA}"/>
            </c:ext>
          </c:extLst>
        </c:ser>
        <c:dLbls>
          <c:showLegendKey val="0"/>
          <c:showVal val="0"/>
          <c:showCatName val="0"/>
          <c:showSerName val="0"/>
          <c:showPercent val="0"/>
          <c:showBubbleSize val="0"/>
        </c:dLbls>
        <c:axId val="304468576"/>
        <c:axId val="304473672"/>
      </c:scatterChart>
      <c:valAx>
        <c:axId val="304468576"/>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304473672"/>
        <c:crosses val="autoZero"/>
        <c:crossBetween val="midCat"/>
        <c:majorUnit val="20"/>
      </c:valAx>
      <c:valAx>
        <c:axId val="304473672"/>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dirty="0" smtClean="0"/>
                  <a:t>Critère de l’instabilité [-]</a:t>
                </a:r>
                <a:endParaRPr lang="fr-FR" dirty="0"/>
              </a:p>
            </c:rich>
          </c:tx>
          <c:layout>
            <c:manualLayout>
              <c:xMode val="edge"/>
              <c:yMode val="edge"/>
              <c:x val="1.3543452380952378E-2"/>
              <c:y val="8.8712499999999986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304468576"/>
        <c:crosses val="autoZero"/>
        <c:crossBetween val="midCat"/>
      </c:valAx>
      <c:spPr>
        <a:noFill/>
        <a:ln>
          <a:noFill/>
        </a:ln>
        <a:effectLst/>
      </c:spPr>
    </c:plotArea>
    <c:legend>
      <c:legendPos val="t"/>
      <c:layout>
        <c:manualLayout>
          <c:xMode val="edge"/>
          <c:yMode val="edge"/>
          <c:x val="0.35979246031746037"/>
          <c:y val="0.42491549483466878"/>
          <c:w val="0.57781884920634907"/>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extLst>
            <c:ext xmlns:c16="http://schemas.microsoft.com/office/drawing/2014/chart" uri="{C3380CC4-5D6E-409C-BE32-E72D297353CC}">
              <c16:uniqueId val="{00000000-34E3-4E7F-AB4C-4A9D522F1B48}"/>
            </c:ext>
          </c:extLst>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extLst>
            <c:ext xmlns:c16="http://schemas.microsoft.com/office/drawing/2014/chart" uri="{C3380CC4-5D6E-409C-BE32-E72D297353CC}">
              <c16:uniqueId val="{00000001-34E3-4E7F-AB4C-4A9D522F1B48}"/>
            </c:ext>
          </c:extLst>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extLst>
            <c:ext xmlns:c16="http://schemas.microsoft.com/office/drawing/2014/chart" uri="{C3380CC4-5D6E-409C-BE32-E72D297353CC}">
              <c16:uniqueId val="{00000002-34E3-4E7F-AB4C-4A9D522F1B48}"/>
            </c:ext>
          </c:extLst>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extLst>
            <c:ext xmlns:c16="http://schemas.microsoft.com/office/drawing/2014/chart" uri="{C3380CC4-5D6E-409C-BE32-E72D297353CC}">
              <c16:uniqueId val="{00000003-34E3-4E7F-AB4C-4A9D522F1B48}"/>
            </c:ext>
          </c:extLst>
        </c:ser>
        <c:dLbls>
          <c:showLegendKey val="0"/>
          <c:showVal val="0"/>
          <c:showCatName val="0"/>
          <c:showSerName val="0"/>
          <c:showPercent val="0"/>
          <c:showBubbleSize val="0"/>
        </c:dLbls>
        <c:axId val="203646776"/>
        <c:axId val="203647560"/>
        <c:extLst/>
      </c:scatterChart>
      <c:valAx>
        <c:axId val="20364677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3647560"/>
        <c:crosses val="autoZero"/>
        <c:crossBetween val="midCat"/>
      </c:valAx>
      <c:valAx>
        <c:axId val="203647560"/>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3646776"/>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extLst>
            <c:ext xmlns:c16="http://schemas.microsoft.com/office/drawing/2014/chart" uri="{C3380CC4-5D6E-409C-BE32-E72D297353CC}">
              <c16:uniqueId val="{00000000-100B-4737-9DD6-D474CA56CEA0}"/>
            </c:ext>
          </c:extLst>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extLst>
            <c:ext xmlns:c16="http://schemas.microsoft.com/office/drawing/2014/chart" uri="{C3380CC4-5D6E-409C-BE32-E72D297353CC}">
              <c16:uniqueId val="{00000001-100B-4737-9DD6-D474CA56CEA0}"/>
            </c:ext>
          </c:extLst>
        </c:ser>
        <c:dLbls>
          <c:showLegendKey val="0"/>
          <c:showVal val="0"/>
          <c:showCatName val="0"/>
          <c:showSerName val="0"/>
          <c:showPercent val="0"/>
          <c:showBubbleSize val="0"/>
        </c:dLbls>
        <c:axId val="203645208"/>
        <c:axId val="203648344"/>
        <c:extLst/>
      </c:scatterChart>
      <c:valAx>
        <c:axId val="203645208"/>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648344"/>
        <c:crosses val="autoZero"/>
        <c:crossBetween val="midCat"/>
      </c:valAx>
      <c:valAx>
        <c:axId val="203648344"/>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645208"/>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fr-FR" dirty="0" smtClean="0"/>
              <a:t>Critère de l’instabilité de l’effet Morton</a:t>
            </a:r>
            <a:endParaRPr lang="fr-FR" dirty="0"/>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1564662698412699"/>
          <c:y val="0.18297444444444444"/>
          <c:w val="0.85450297619047622"/>
          <c:h val="0.50732430555555552"/>
        </c:manualLayout>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EC8F-4843-A0F1-9989D59D3CDD}"/>
              </c:ext>
            </c:extLst>
          </c:dPt>
          <c:cat>
            <c:strRef>
              <c:f>comparaison!$A$2:$A$8</c:f>
              <c:strCache>
                <c:ptCount val="7"/>
                <c:pt idx="0">
                  <c:v>BEM 430mm</c:v>
                </c:pt>
                <c:pt idx="1">
                  <c:v>BEM 700mm</c:v>
                </c:pt>
                <c:pt idx="2">
                  <c:v>Faulkner </c:v>
                </c:pt>
                <c:pt idx="3">
                  <c:v>Keogh Morton</c:v>
                </c:pt>
                <c:pt idx="4">
                  <c:v>Schmied et al.</c:v>
                </c:pt>
                <c:pt idx="5">
                  <c:v>Panara et al. W3 12400 rpm</c:v>
                </c:pt>
                <c:pt idx="6">
                  <c:v>Panara et al. W1 10000 rpm</c:v>
                </c:pt>
              </c:strCache>
            </c:strRef>
          </c:cat>
          <c:val>
            <c:numRef>
              <c:f>comparaison!$F$2:$F$8</c:f>
              <c:numCache>
                <c:formatCode>General</c:formatCode>
                <c:ptCount val="7"/>
                <c:pt idx="0">
                  <c:v>9.796553216374268E-2</c:v>
                </c:pt>
                <c:pt idx="1">
                  <c:v>1.0511800000005485</c:v>
                </c:pt>
                <c:pt idx="2">
                  <c:v>1.0589776986150168</c:v>
                </c:pt>
                <c:pt idx="3">
                  <c:v>0.83575800000000011</c:v>
                </c:pt>
                <c:pt idx="4">
                  <c:v>0.44135000000000008</c:v>
                </c:pt>
                <c:pt idx="5">
                  <c:v>1.0367999999999999</c:v>
                </c:pt>
                <c:pt idx="6">
                  <c:v>0.93800000000000017</c:v>
                </c:pt>
              </c:numCache>
            </c:numRef>
          </c:val>
          <c:extLst>
            <c:ext xmlns:c16="http://schemas.microsoft.com/office/drawing/2014/chart" uri="{C3380CC4-5D6E-409C-BE32-E72D297353CC}">
              <c16:uniqueId val="{00000002-EC8F-4843-A0F1-9989D59D3CDD}"/>
            </c:ext>
          </c:extLst>
        </c:ser>
        <c:dLbls>
          <c:showLegendKey val="0"/>
          <c:showVal val="0"/>
          <c:showCatName val="0"/>
          <c:showSerName val="0"/>
          <c:showPercent val="0"/>
          <c:showBubbleSize val="0"/>
        </c:dLbls>
        <c:gapWidth val="219"/>
        <c:overlap val="-27"/>
        <c:axId val="203641680"/>
        <c:axId val="203642072"/>
      </c:barChart>
      <c:catAx>
        <c:axId val="20364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3642072"/>
        <c:crosses val="autoZero"/>
        <c:auto val="1"/>
        <c:lblAlgn val="ctr"/>
        <c:lblOffset val="100"/>
        <c:noMultiLvlLbl val="0"/>
      </c:catAx>
      <c:valAx>
        <c:axId val="203642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fr-FR"/>
                  <a: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3641680"/>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extLst>
            <c:ext xmlns:c16="http://schemas.microsoft.com/office/drawing/2014/chart" uri="{C3380CC4-5D6E-409C-BE32-E72D297353CC}">
              <c16:uniqueId val="{00000000-350C-4454-9858-BE2B5DDEE0E4}"/>
            </c:ext>
          </c:extLst>
        </c:ser>
        <c:ser>
          <c:idx val="1"/>
          <c:order val="2"/>
          <c:tx>
            <c:v>Exp</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extLst>
            <c:ext xmlns:c16="http://schemas.microsoft.com/office/drawing/2014/chart" uri="{C3380CC4-5D6E-409C-BE32-E72D297353CC}">
              <c16:uniqueId val="{00000001-350C-4454-9858-BE2B5DDEE0E4}"/>
            </c:ext>
          </c:extLst>
        </c:ser>
        <c:dLbls>
          <c:showLegendKey val="0"/>
          <c:showVal val="0"/>
          <c:showCatName val="0"/>
          <c:showSerName val="0"/>
          <c:showPercent val="0"/>
          <c:showBubbleSize val="0"/>
        </c:dLbls>
        <c:axId val="293196984"/>
        <c:axId val="293198160"/>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extLst>
                  <c:ext xmlns:c16="http://schemas.microsoft.com/office/drawing/2014/chart" uri="{C3380CC4-5D6E-409C-BE32-E72D297353CC}">
                    <c16:uniqueId val="{00000002-350C-4454-9858-BE2B5DDEE0E4}"/>
                  </c:ext>
                </c:extLst>
              </c15:ser>
            </c15:filteredScatterSeries>
          </c:ext>
        </c:extLst>
      </c:scatterChart>
      <c:valAx>
        <c:axId val="29319698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3198160"/>
        <c:crosses val="autoZero"/>
        <c:crossBetween val="midCat"/>
        <c:majorUnit val="14.5"/>
      </c:valAx>
      <c:valAx>
        <c:axId val="293198160"/>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3196984"/>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extLst>
            <c:ext xmlns:c16="http://schemas.microsoft.com/office/drawing/2014/chart" uri="{C3380CC4-5D6E-409C-BE32-E72D297353CC}">
              <c16:uniqueId val="{00000000-06A7-4B6B-952F-1887FF5DABAA}"/>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extLst>
            <c:ext xmlns:c16="http://schemas.microsoft.com/office/drawing/2014/chart" uri="{C3380CC4-5D6E-409C-BE32-E72D297353CC}">
              <c16:uniqueId val="{00000001-06A7-4B6B-952F-1887FF5DABAA}"/>
            </c:ext>
          </c:extLst>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extLst>
            <c:ext xmlns:c16="http://schemas.microsoft.com/office/drawing/2014/chart" uri="{C3380CC4-5D6E-409C-BE32-E72D297353CC}">
              <c16:uniqueId val="{00000002-06A7-4B6B-952F-1887FF5DABAA}"/>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extLst>
            <c:ext xmlns:c16="http://schemas.microsoft.com/office/drawing/2014/chart" uri="{C3380CC4-5D6E-409C-BE32-E72D297353CC}">
              <c16:uniqueId val="{00000003-06A7-4B6B-952F-1887FF5DABAA}"/>
            </c:ext>
          </c:extLst>
        </c:ser>
        <c:dLbls>
          <c:showLegendKey val="0"/>
          <c:showVal val="0"/>
          <c:showCatName val="0"/>
          <c:showSerName val="0"/>
          <c:showPercent val="0"/>
          <c:showBubbleSize val="0"/>
        </c:dLbls>
        <c:axId val="147327568"/>
        <c:axId val="147329920"/>
      </c:scatterChart>
      <c:valAx>
        <c:axId val="14732756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9920"/>
        <c:crosses val="autoZero"/>
        <c:crossBetween val="midCat"/>
        <c:majorUnit val="200"/>
      </c:valAx>
      <c:valAx>
        <c:axId val="147329920"/>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7568"/>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extLst>
            <c:ext xmlns:c16="http://schemas.microsoft.com/office/drawing/2014/chart" uri="{C3380CC4-5D6E-409C-BE32-E72D297353CC}">
              <c16:uniqueId val="{00000000-2E68-4971-A265-43B38F900F3C}"/>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extLst>
            <c:ext xmlns:c16="http://schemas.microsoft.com/office/drawing/2014/chart" uri="{C3380CC4-5D6E-409C-BE32-E72D297353CC}">
              <c16:uniqueId val="{00000001-2E68-4971-A265-43B38F900F3C}"/>
            </c:ext>
          </c:extLst>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extLst>
            <c:ext xmlns:c16="http://schemas.microsoft.com/office/drawing/2014/chart" uri="{C3380CC4-5D6E-409C-BE32-E72D297353CC}">
              <c16:uniqueId val="{00000002-2E68-4971-A265-43B38F900F3C}"/>
            </c:ext>
          </c:extLst>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extLst>
            <c:ext xmlns:c16="http://schemas.microsoft.com/office/drawing/2014/chart" uri="{C3380CC4-5D6E-409C-BE32-E72D297353CC}">
              <c16:uniqueId val="{00000003-2E68-4971-A265-43B38F900F3C}"/>
            </c:ext>
          </c:extLst>
        </c:ser>
        <c:dLbls>
          <c:showLegendKey val="0"/>
          <c:showVal val="0"/>
          <c:showCatName val="0"/>
          <c:showSerName val="0"/>
          <c:showPercent val="0"/>
          <c:showBubbleSize val="0"/>
        </c:dLbls>
        <c:axId val="147330704"/>
        <c:axId val="147332664"/>
      </c:scatterChart>
      <c:valAx>
        <c:axId val="14733070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32664"/>
        <c:crosses val="autoZero"/>
        <c:crossBetween val="midCat"/>
        <c:majorUnit val="200"/>
      </c:valAx>
      <c:valAx>
        <c:axId val="147332664"/>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30704"/>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extLst>
            <c:ext xmlns:c16="http://schemas.microsoft.com/office/drawing/2014/chart" uri="{C3380CC4-5D6E-409C-BE32-E72D297353CC}">
              <c16:uniqueId val="{00000000-A5F8-43C9-9974-16D4BCE481E2}"/>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extLst>
            <c:ext xmlns:c16="http://schemas.microsoft.com/office/drawing/2014/chart" uri="{C3380CC4-5D6E-409C-BE32-E72D297353CC}">
              <c16:uniqueId val="{00000001-A5F8-43C9-9974-16D4BCE481E2}"/>
            </c:ext>
          </c:extLst>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extLst>
            <c:ext xmlns:c16="http://schemas.microsoft.com/office/drawing/2014/chart" uri="{C3380CC4-5D6E-409C-BE32-E72D297353CC}">
              <c16:uniqueId val="{00000002-A5F8-43C9-9974-16D4BCE481E2}"/>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extLst>
            <c:ext xmlns:c16="http://schemas.microsoft.com/office/drawing/2014/chart" uri="{C3380CC4-5D6E-409C-BE32-E72D297353CC}">
              <c16:uniqueId val="{00000003-A5F8-43C9-9974-16D4BCE481E2}"/>
            </c:ext>
          </c:extLst>
        </c:ser>
        <c:dLbls>
          <c:showLegendKey val="0"/>
          <c:showVal val="0"/>
          <c:showCatName val="0"/>
          <c:showSerName val="0"/>
          <c:showPercent val="0"/>
          <c:showBubbleSize val="0"/>
        </c:dLbls>
        <c:axId val="147331880"/>
        <c:axId val="147331096"/>
      </c:scatterChart>
      <c:valAx>
        <c:axId val="14733188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31096"/>
        <c:crosses val="autoZero"/>
        <c:crossBetween val="midCat"/>
        <c:majorUnit val="200"/>
      </c:valAx>
      <c:valAx>
        <c:axId val="14733109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31880"/>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extLst>
            <c:ext xmlns:c16="http://schemas.microsoft.com/office/drawing/2014/chart" uri="{C3380CC4-5D6E-409C-BE32-E72D297353CC}">
              <c16:uniqueId val="{00000000-CD55-4A8F-B41B-A929ABECAC8B}"/>
            </c:ext>
          </c:extLst>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extLst>
            <c:ext xmlns:c16="http://schemas.microsoft.com/office/drawing/2014/chart" uri="{C3380CC4-5D6E-409C-BE32-E72D297353CC}">
              <c16:uniqueId val="{00000001-CD55-4A8F-B41B-A929ABECAC8B}"/>
            </c:ext>
          </c:extLst>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extLst>
            <c:ext xmlns:c16="http://schemas.microsoft.com/office/drawing/2014/chart" uri="{C3380CC4-5D6E-409C-BE32-E72D297353CC}">
              <c16:uniqueId val="{00000002-CD55-4A8F-B41B-A929ABECAC8B}"/>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extLst>
            <c:ext xmlns:c16="http://schemas.microsoft.com/office/drawing/2014/chart" uri="{C3380CC4-5D6E-409C-BE32-E72D297353CC}">
              <c16:uniqueId val="{00000003-CD55-4A8F-B41B-A929ABECAC8B}"/>
            </c:ext>
          </c:extLst>
        </c:ser>
        <c:dLbls>
          <c:showLegendKey val="0"/>
          <c:showVal val="0"/>
          <c:showCatName val="0"/>
          <c:showSerName val="0"/>
          <c:showPercent val="0"/>
          <c:showBubbleSize val="0"/>
        </c:dLbls>
        <c:axId val="147325608"/>
        <c:axId val="147328744"/>
      </c:scatterChart>
      <c:valAx>
        <c:axId val="14732560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8744"/>
        <c:crosses val="autoZero"/>
        <c:crossBetween val="midCat"/>
        <c:majorUnit val="200"/>
      </c:valAx>
      <c:valAx>
        <c:axId val="147328744"/>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5608"/>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21812170138888889"/>
          <c:y val="6.6355753968253967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110590277777777"/>
          <c:y val="4.6945833333333339E-2"/>
          <c:w val="0.82990208333333337"/>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extLst>
            <c:ext xmlns:c16="http://schemas.microsoft.com/office/drawing/2014/chart" uri="{C3380CC4-5D6E-409C-BE32-E72D297353CC}">
              <c16:uniqueId val="{00000000-C6CD-4FBF-94E5-52FDDE6EC708}"/>
            </c:ext>
          </c:extLst>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extLst>
            <c:ext xmlns:c16="http://schemas.microsoft.com/office/drawing/2014/chart" uri="{C3380CC4-5D6E-409C-BE32-E72D297353CC}">
              <c16:uniqueId val="{00000001-C6CD-4FBF-94E5-52FDDE6EC708}"/>
            </c:ext>
          </c:extLst>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extLst>
            <c:ext xmlns:c16="http://schemas.microsoft.com/office/drawing/2014/chart" uri="{C3380CC4-5D6E-409C-BE32-E72D297353CC}">
              <c16:uniqueId val="{00000002-C6CD-4FBF-94E5-52FDDE6EC708}"/>
            </c:ext>
          </c:extLst>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extLst>
            <c:ext xmlns:c16="http://schemas.microsoft.com/office/drawing/2014/chart" uri="{C3380CC4-5D6E-409C-BE32-E72D297353CC}">
              <c16:uniqueId val="{00000003-C6CD-4FBF-94E5-52FDDE6EC708}"/>
            </c:ext>
          </c:extLst>
        </c:ser>
        <c:dLbls>
          <c:showLegendKey val="0"/>
          <c:showVal val="0"/>
          <c:showCatName val="0"/>
          <c:showSerName val="0"/>
          <c:showPercent val="0"/>
          <c:showBubbleSize val="0"/>
        </c:dLbls>
        <c:axId val="147326392"/>
        <c:axId val="147326784"/>
      </c:scatterChart>
      <c:valAx>
        <c:axId val="1473263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6784"/>
        <c:crosses val="autoZero"/>
        <c:crossBetween val="midCat"/>
        <c:majorUnit val="200"/>
      </c:valAx>
      <c:valAx>
        <c:axId val="147326784"/>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7326392"/>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972812646974038"/>
          <c:y val="6.0117323234885355E-2"/>
          <c:w val="0.77436236655389179"/>
          <c:h val="0.73762860050333223"/>
        </c:manualLayout>
      </c:layout>
      <c:scatterChart>
        <c:scatterStyle val="smoothMarker"/>
        <c:varyColors val="0"/>
        <c:ser>
          <c:idx val="2"/>
          <c:order val="0"/>
          <c:tx>
            <c:v>Lorenz et Murphy</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linear!$B$24:$E$24</c:f>
              <c:numCache>
                <c:formatCode>0.00</c:formatCode>
                <c:ptCount val="4"/>
                <c:pt idx="0">
                  <c:v>0.22994476115362969</c:v>
                </c:pt>
                <c:pt idx="1">
                  <c:v>0.23557629663178312</c:v>
                </c:pt>
                <c:pt idx="2">
                  <c:v>0.22638144280614891</c:v>
                </c:pt>
                <c:pt idx="3">
                  <c:v>0.22336528577974596</c:v>
                </c:pt>
              </c:numCache>
            </c:numRef>
          </c:yVal>
          <c:smooth val="1"/>
          <c:extLst>
            <c:ext xmlns:c16="http://schemas.microsoft.com/office/drawing/2014/chart" uri="{C3380CC4-5D6E-409C-BE32-E72D297353CC}">
              <c16:uniqueId val="{00000000-CFDF-41E4-8757-70A72B91CE67}"/>
            </c:ext>
          </c:extLst>
        </c:ser>
        <c:ser>
          <c:idx val="3"/>
          <c:order val="1"/>
          <c:tx>
            <c:v>Analytique Améliorée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NL!$B$24:$E$24</c:f>
              <c:numCache>
                <c:formatCode>0.00</c:formatCode>
                <c:ptCount val="4"/>
                <c:pt idx="0">
                  <c:v>0.13992116791696044</c:v>
                </c:pt>
                <c:pt idx="1">
                  <c:v>0.17146818737133121</c:v>
                </c:pt>
                <c:pt idx="2">
                  <c:v>0.20679751077070371</c:v>
                </c:pt>
                <c:pt idx="3">
                  <c:v>0.24461619360913747</c:v>
                </c:pt>
              </c:numCache>
            </c:numRef>
          </c:yVal>
          <c:smooth val="1"/>
          <c:extLst>
            <c:ext xmlns:c16="http://schemas.microsoft.com/office/drawing/2014/chart" uri="{C3380CC4-5D6E-409C-BE32-E72D297353CC}">
              <c16:uniqueId val="{00000001-CFDF-41E4-8757-70A72B91CE67}"/>
            </c:ext>
          </c:extLst>
        </c:ser>
        <c:dLbls>
          <c:showLegendKey val="0"/>
          <c:showVal val="0"/>
          <c:showCatName val="0"/>
          <c:showSerName val="0"/>
          <c:showPercent val="0"/>
          <c:showBubbleSize val="0"/>
        </c:dLbls>
        <c:axId val="147329136"/>
        <c:axId val="147327960"/>
      </c:scatterChart>
      <c:valAx>
        <c:axId val="147329136"/>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47327960"/>
        <c:crosses val="autoZero"/>
        <c:crossBetween val="midCat"/>
        <c:majorUnit val="500"/>
      </c:valAx>
      <c:valAx>
        <c:axId val="147327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47329136"/>
        <c:crosses val="autoZero"/>
        <c:crossBetween val="midCat"/>
      </c:valAx>
      <c:spPr>
        <a:noFill/>
        <a:ln>
          <a:noFill/>
        </a:ln>
        <a:effectLst/>
      </c:spPr>
    </c:plotArea>
    <c:legend>
      <c:legendPos val="r"/>
      <c:layout>
        <c:manualLayout>
          <c:xMode val="edge"/>
          <c:yMode val="edge"/>
          <c:x val="0.37948548338972077"/>
          <c:y val="0.52259098833117257"/>
          <c:w val="0.54601226869762665"/>
          <c:h val="0.1941353164707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86621253268197"/>
          <c:y val="7.2917321084754488E-2"/>
          <c:w val="0.77693140958536255"/>
          <c:h val="0.72482860265346305"/>
        </c:manualLayout>
      </c:layout>
      <c:scatterChart>
        <c:scatterStyle val="smoothMarker"/>
        <c:varyColors val="0"/>
        <c:ser>
          <c:idx val="2"/>
          <c:order val="0"/>
          <c:tx>
            <c:v>Lorenz et Murphy (linéaire)</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linear!$B$23:$E$23</c:f>
              <c:numCache>
                <c:formatCode>0.00</c:formatCode>
                <c:ptCount val="4"/>
                <c:pt idx="0">
                  <c:v>0.131024008</c:v>
                </c:pt>
                <c:pt idx="1">
                  <c:v>0.15768863792124757</c:v>
                </c:pt>
                <c:pt idx="2">
                  <c:v>0.19400352525594547</c:v>
                </c:pt>
                <c:pt idx="3">
                  <c:v>0.23648009480311893</c:v>
                </c:pt>
              </c:numCache>
            </c:numRef>
          </c:yVal>
          <c:smooth val="1"/>
          <c:extLst>
            <c:ext xmlns:c16="http://schemas.microsoft.com/office/drawing/2014/chart" uri="{C3380CC4-5D6E-409C-BE32-E72D297353CC}">
              <c16:uniqueId val="{00000000-5E3C-42B5-96A6-0024DB6F32D6}"/>
            </c:ext>
          </c:extLst>
        </c:ser>
        <c:ser>
          <c:idx val="3"/>
          <c:order val="1"/>
          <c:tx>
            <c:v>Analytique améliorée (non-linéaire)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NL!$B$23:$E$23</c:f>
              <c:numCache>
                <c:formatCode>0.00</c:formatCode>
                <c:ptCount val="4"/>
                <c:pt idx="0">
                  <c:v>0.33728265107212485</c:v>
                </c:pt>
                <c:pt idx="1">
                  <c:v>0.46112475633528266</c:v>
                </c:pt>
                <c:pt idx="2">
                  <c:v>0.56195321637426898</c:v>
                </c:pt>
                <c:pt idx="3">
                  <c:v>0.63760623781676429</c:v>
                </c:pt>
              </c:numCache>
            </c:numRef>
          </c:yVal>
          <c:smooth val="1"/>
          <c:extLst>
            <c:ext xmlns:c16="http://schemas.microsoft.com/office/drawing/2014/chart" uri="{C3380CC4-5D6E-409C-BE32-E72D297353CC}">
              <c16:uniqueId val="{00000001-5E3C-42B5-96A6-0024DB6F32D6}"/>
            </c:ext>
          </c:extLst>
        </c:ser>
        <c:dLbls>
          <c:showLegendKey val="0"/>
          <c:showVal val="0"/>
          <c:showCatName val="0"/>
          <c:showSerName val="0"/>
          <c:showPercent val="0"/>
          <c:showBubbleSize val="0"/>
        </c:dLbls>
        <c:axId val="203641288"/>
        <c:axId val="203644424"/>
      </c:scatterChart>
      <c:valAx>
        <c:axId val="203641288"/>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manualLayout>
              <c:xMode val="edge"/>
              <c:yMode val="edge"/>
              <c:x val="0.34074997850702188"/>
              <c:y val="0.901482683215507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644424"/>
        <c:crosses val="autoZero"/>
        <c:crossBetween val="midCat"/>
        <c:majorUnit val="500"/>
      </c:valAx>
      <c:valAx>
        <c:axId val="203644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641288"/>
        <c:crosses val="autoZero"/>
        <c:crossBetween val="midCat"/>
      </c:valAx>
      <c:spPr>
        <a:noFill/>
        <a:ln>
          <a:noFill/>
        </a:ln>
        <a:effectLst/>
      </c:spPr>
    </c:plotArea>
    <c:legend>
      <c:legendPos val="r"/>
      <c:layout>
        <c:manualLayout>
          <c:xMode val="edge"/>
          <c:yMode val="edge"/>
          <c:x val="0.32039749366589293"/>
          <c:y val="0.37752434603265589"/>
          <c:w val="0.61794547357880847"/>
          <c:h val="0.1642686548210133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22/03/2019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3/22/2019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recommence et ainsi de suite.  </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9378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i="1" u="sng" baseline="0" dirty="0" smtClean="0"/>
              <a:t>Basé sur le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7091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 utilisé le cas d’effet thermique est plus important parmi les essais. C’est-à-dire un cas avec la vitesse de rotation 3500 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précisément calculé est ensuite utilisé par le modèle thermomécanique 3D.  pour calculer la déformation thermique du rotor.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(on va l’utiliser pour modéliser le balourd thermique)</a:t>
                </a:r>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a:t>
                </a:r>
                <a:r>
                  <a:rPr lang="fr-FR" b="0" baseline="0" dirty="0" smtClean="0"/>
                  <a:t>précisément calculé est ensuite utilisé </a:t>
                </a:r>
                <a:r>
                  <a:rPr lang="fr-FR" b="0" baseline="0" dirty="0" smtClean="0"/>
                  <a:t>par le modèle thermomécanique </a:t>
                </a:r>
                <a:r>
                  <a:rPr lang="fr-FR" b="0" baseline="0" dirty="0" smtClean="0"/>
                  <a:t>3D.  pour calculer </a:t>
                </a:r>
                <a:r>
                  <a:rPr lang="fr-FR" b="0" baseline="0" dirty="0" smtClean="0"/>
                  <a:t>la déformation thermique du rotor.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a:t>
                </a:r>
                <a:r>
                  <a:rPr lang="fr-FR" b="0" dirty="0" smtClean="0"/>
                  <a:t>modèle thermomécanique a été construit</a:t>
                </a:r>
                <a:r>
                  <a:rPr lang="fr-FR" b="0" baseline="0" dirty="0" smtClean="0"/>
                  <a:t> sous code_aster en utilisant la méthode des éléments finis.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a:t>
                </a:r>
                <a:r>
                  <a:rPr lang="fr-FR" b="0" baseline="0" dirty="0" smtClean="0"/>
                  <a:t>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a:t>
                </a:r>
                <a:r>
                  <a:rPr lang="fr-FR" b="0" baseline="0" dirty="0" smtClean="0"/>
                  <a:t>3D</a:t>
                </a:r>
                <a:r>
                  <a:rPr lang="fr-FR" b="0" baseline="0" dirty="0" smtClean="0"/>
                  <a:t>,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a:t>
                </a:r>
                <a:r>
                  <a:rPr lang="fr-FR" b="0" baseline="0" dirty="0" smtClean="0"/>
                  <a:t>obtenue</a:t>
                </a:r>
                <a:r>
                  <a:rPr lang="fr-FR" b="0" baseline="0" dirty="0" smtClean="0"/>
                  <a:t>,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a:t>
                </a:r>
                <a:r>
                  <a:rPr lang="fr-FR" b="0" baseline="0" dirty="0" smtClean="0"/>
                  <a:t>on va </a:t>
                </a:r>
                <a:r>
                  <a:rPr lang="fr-FR" b="0" baseline="0" dirty="0" smtClean="0"/>
                  <a:t>l’utiliser pour </a:t>
                </a:r>
                <a:r>
                  <a:rPr lang="fr-FR" b="0" baseline="0" dirty="0" smtClean="0"/>
                  <a:t>modéliser le balourd thermique)</a:t>
                </a:r>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r>
                  <a:rPr lang="fr-FR" b="0" i="0" baseline="0" smtClean="0">
                    <a:latin typeface="Cambria Math" panose="02040503050406030204" pitchFamily="18" charset="0"/>
                  </a:rPr>
                  <a:t>𝑞_𝑡ℎ</a:t>
                </a:r>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Après avoir présenté tous les modèles (tous les briques) concerné dans l’effet Morton, c’est-à-</a:t>
            </a:r>
            <a:r>
              <a:rPr lang="fr-FR" b="0" baseline="0" dirty="0" smtClean="0"/>
              <a:t>dire le modèle thermomécanique qui a un temps caractéristique long ; le modèle dynamique qui regroupe la dynamique des rotors et la hydrodynamique de palier ). Ils ont un temps court. </a:t>
            </a:r>
            <a:endParaRPr lang="fr-FR" b="0" dirty="0" smtClean="0"/>
          </a:p>
          <a:p>
            <a:pPr marL="171450" indent="-171450">
              <a:buFont typeface="Wingdings" panose="05000000000000000000" pitchFamily="2" charset="2"/>
              <a:buChar char="Ø"/>
            </a:pPr>
            <a:r>
              <a:rPr lang="fr-FR" b="0" dirty="0" smtClean="0"/>
              <a:t>Je vais vous expliquer la stratégie</a:t>
            </a:r>
            <a:r>
              <a:rPr lang="fr-FR" b="0" baseline="0" dirty="0" smtClean="0"/>
              <a:t> de couplage de ces modèles. Comment faire communiquer entre eux.</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a:t>
            </a:r>
          </a:p>
          <a:p>
            <a:pPr marL="171450" indent="-171450">
              <a:buFont typeface="Arial" panose="020B0604020202020204" pitchFamily="34" charset="0"/>
              <a:buChar char="•"/>
            </a:pPr>
            <a:r>
              <a:rPr lang="fr-FR" b="0" baseline="0" dirty="0" smtClean="0"/>
              <a:t>Ce flux thermique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a:t>
            </a:r>
            <a:r>
              <a:rPr lang="fr-FR" b="1" baseline="0" dirty="0" smtClean="0"/>
              <a:t>rapproche</a:t>
            </a:r>
            <a:r>
              <a:rPr lang="fr-FR" b="0" baseline="0" dirty="0" smtClean="0"/>
              <a:t> du temps caractéristique du phénomène thermomécanique.  Etant donnée que les vibrations synchrones n’ont pas changé , le flux thermique pour chaque période de rotation est ainsi la même.  Cette hypothèse permet d’utiliser ce flux thermique moyen pour pronostiquer la température dans un pas de temps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p>
          <a:p>
            <a:pPr marL="171450" indent="-171450">
              <a:buFont typeface="Arial" panose="020B0604020202020204" pitchFamily="34" charset="0"/>
              <a:buChar char="•"/>
            </a:pPr>
            <a:endParaRPr lang="fr-FR" b="0" dirty="0" smtClean="0"/>
          </a:p>
          <a:p>
            <a:pPr marL="171450" indent="-171450">
              <a:buFont typeface="Wingdings" panose="05000000000000000000" pitchFamily="2" charset="2"/>
              <a:buChar char="Ø"/>
            </a:pPr>
            <a:r>
              <a:rPr lang="fr-FR" b="0" dirty="0" smtClean="0"/>
              <a:t>À l’instant ti+1,</a:t>
            </a:r>
            <a:r>
              <a:rPr lang="fr-FR" b="0" baseline="0" dirty="0" smtClean="0"/>
              <a:t> la processus se </a:t>
            </a:r>
            <a:r>
              <a:rPr lang="fr-FR" b="0" baseline="0" dirty="0" err="1" smtClean="0"/>
              <a:t>repète</a:t>
            </a:r>
            <a:r>
              <a:rPr lang="fr-FR" b="0" baseline="0" dirty="0" smtClean="0"/>
              <a:t>, ce qui permet d’avancer la simulation de l’effet Morton</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Pour déterminer le flux moyen injecté dans le modèle thermomécanique, </a:t>
                </a:r>
              </a:p>
              <a:p>
                <a:pPr marL="0" indent="0">
                  <a:buFont typeface="Arial" panose="020B0604020202020204" pitchFamily="34" charset="0"/>
                  <a:buNone/>
                </a:pPr>
                <a:r>
                  <a:rPr lang="fr-FR" b="0" dirty="0" smtClean="0"/>
                  <a:t>    il faut connaitre le flux instantané reçu par le rotor</a:t>
                </a:r>
                <a:r>
                  <a:rPr lang="fr-FR" b="0" baseline="0" dirty="0" smtClean="0"/>
                  <a:t> à chaque position sur l’orbite synchrone. </a:t>
                </a: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flux thermique moyen</a:t>
                </a:r>
                <a:r>
                  <a:rPr lang="fr-FR" b="0" baseline="0" dirty="0" smtClean="0"/>
                  <a:t> </a:t>
                </a:r>
                <a:r>
                  <a:rPr lang="fr-FR" b="0" dirty="0" smtClean="0"/>
                  <a:t>est ainsi déterminé à</a:t>
                </a:r>
                <a:r>
                  <a:rPr lang="fr-FR" b="0" baseline="0" dirty="0" smtClean="0"/>
                  <a:t> partir de l’orbite synchrone, marque en jeune dans la figure.  </a:t>
                </a:r>
              </a:p>
              <a:p>
                <a:pPr marL="171450" indent="-171450">
                  <a:buFont typeface="Arial" panose="020B0604020202020204" pitchFamily="34" charset="0"/>
                  <a:buChar char="•"/>
                </a:pPr>
                <a:r>
                  <a:rPr lang="fr-FR" b="0" baseline="0" dirty="0" smtClean="0"/>
                  <a:t>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0" indent="0">
                  <a:buFont typeface="Arial" panose="020B0604020202020204" pitchFamily="34" charset="0"/>
                  <a:buNone/>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a:p>
        </p:txBody>
      </p:sp>
    </p:spTree>
    <p:extLst>
      <p:ext uri="{BB962C8B-B14F-4D97-AF65-F5344CB8AC3E}">
        <p14:creationId xmlns:p14="http://schemas.microsoft.com/office/powerpoint/2010/main" val="10626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Wingdings" panose="05000000000000000000" pitchFamily="2" charset="2"/>
              <a:buChar char="Ø"/>
            </a:pPr>
            <a:r>
              <a:rPr lang="fr-FR" dirty="0" smtClean="0"/>
              <a:t>Ce banc a été conçu à l’institut </a:t>
            </a:r>
            <a:r>
              <a:rPr lang="fr-FR" dirty="0" err="1" smtClean="0"/>
              <a:t>Pprime</a:t>
            </a:r>
            <a:r>
              <a:rPr lang="fr-FR" dirty="0" smtClean="0"/>
              <a:t> </a:t>
            </a:r>
            <a:r>
              <a:rPr lang="fr-FR" baseline="0" dirty="0" smtClean="0"/>
              <a:t>avec le support du modèle numérique développé dans ma thèse. </a:t>
            </a:r>
          </a:p>
          <a:p>
            <a:pPr marL="171450" indent="-171450">
              <a:buFont typeface="Wingdings" panose="05000000000000000000" pitchFamily="2" charset="2"/>
              <a:buChar char="Ø"/>
            </a:pPr>
            <a:endParaRPr lang="fr-FR" baseline="0"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a:p>
            <a:pPr marL="228600" indent="-228600">
              <a:buFont typeface="Arial" panose="020B0604020202020204" pitchFamily="34" charset="0"/>
              <a:buChar char="•"/>
            </a:pPr>
            <a:endParaRPr lang="fr-FR" baseline="0" dirty="0" smtClean="0"/>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Les condition de fonctionnement fixées correspond aux essais.  </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les conditions aux limites</a:t>
            </a:r>
            <a:r>
              <a:rPr lang="fr-FR" baseline="0" dirty="0" smtClean="0"/>
              <a:t> dans les modèles thermiques,  </a:t>
            </a:r>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obtenus par des modèles 4DDL, NDDL, NDDL, mais les résultats sont en accord en grandeur.  </a:t>
            </a:r>
          </a:p>
          <a:p>
            <a:pPr marL="171450" indent="-171450">
              <a:buFont typeface="Arial" panose="020B0604020202020204" pitchFamily="34" charset="0"/>
              <a:buChar char="•"/>
            </a:pPr>
            <a:r>
              <a:rPr lang="fr-FR" baseline="0" dirty="0" smtClean="0"/>
              <a:t>Une tendance complètement différente le modèle </a:t>
            </a:r>
            <a:r>
              <a:rPr lang="fr-FR" baseline="0" dirty="0" err="1" smtClean="0"/>
              <a:t>num</a:t>
            </a:r>
            <a:r>
              <a:rPr lang="fr-FR" baseline="0" dirty="0" smtClean="0"/>
              <a:t>/essais a été retrouvée au début de simulation.  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Si on regarde la distribution du champ de température au rotor, le résultats  </a:t>
            </a:r>
            <a:r>
              <a:rPr lang="fr-FR" baseline="0" dirty="0" err="1" smtClean="0"/>
              <a:t>exp</a:t>
            </a:r>
            <a:r>
              <a:rPr lang="fr-FR" baseline="0" dirty="0" smtClean="0"/>
              <a:t>/</a:t>
            </a:r>
            <a:r>
              <a:rPr lang="fr-FR" baseline="0" dirty="0" err="1" smtClean="0"/>
              <a:t>num</a:t>
            </a:r>
            <a:r>
              <a:rPr lang="fr-FR" baseline="0" dirty="0" smtClean="0"/>
              <a:t> à 1400s est présenté sous forme de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rtl="0">
                  <a:buFont typeface="Wingdings" panose="05000000000000000000" pitchFamily="2" charset="2"/>
                  <a:buChar char="Ø"/>
                </a:pPr>
                <a:r>
                  <a:rPr lang="fr-FR" sz="1200" b="0" i="0" u="none" strike="noStrike" kern="1200" baseline="0" dirty="0" smtClean="0">
                    <a:solidFill>
                      <a:schemeClr val="tx1"/>
                    </a:solidFill>
                    <a:latin typeface="+mn-lt"/>
                    <a:ea typeface="+mn-ea"/>
                    <a:cs typeface="+mn-cs"/>
                  </a:rPr>
                  <a:t>L’analyse de stabilité revient à calculer les trois coefficients qui relie les paramètres physique pour représenter l’effet Morton.</a:t>
                </a:r>
              </a:p>
              <a:p>
                <a:pPr marL="171450" indent="-171450" rtl="0">
                  <a:buFont typeface="Wingdings" panose="05000000000000000000" pitchFamily="2" charset="2"/>
                  <a:buChar char="Ø"/>
                </a:pPr>
                <a:r>
                  <a:rPr lang="fr-FR" sz="1200" b="1" i="0" u="none" strike="noStrike" kern="1200" baseline="0" dirty="0" smtClean="0">
                    <a:solidFill>
                      <a:schemeClr val="tx1"/>
                    </a:solidFill>
                    <a:latin typeface="+mn-lt"/>
                    <a:ea typeface="+mn-ea"/>
                    <a:cs typeface="+mn-cs"/>
                  </a:rPr>
                  <a:t> </a:t>
                </a:r>
                <a:r>
                  <a:rPr lang="fr-FR" sz="1200" b="0" i="0" u="none" strike="noStrike" kern="1200" baseline="0" dirty="0" smtClean="0">
                    <a:solidFill>
                      <a:schemeClr val="tx1"/>
                    </a:solidFill>
                    <a:latin typeface="+mn-lt"/>
                    <a:ea typeface="+mn-ea"/>
                    <a:cs typeface="+mn-cs"/>
                  </a:rPr>
                  <a:t>Dans la thèse, on a choisi deux approche pour les déterminer.</a:t>
                </a:r>
                <a:r>
                  <a:rPr lang="fr-FR" sz="1200" b="1" i="0" u="none" strike="noStrike" kern="1200" baseline="0" dirty="0" smtClean="0">
                    <a:solidFill>
                      <a:schemeClr val="tx1"/>
                    </a:solidFill>
                    <a:latin typeface="+mn-lt"/>
                    <a:ea typeface="+mn-ea"/>
                    <a:cs typeface="+mn-cs"/>
                  </a:rPr>
                  <a:t> </a:t>
                </a:r>
              </a:p>
              <a:p>
                <a:pPr marL="171450" indent="-171450" rtl="0">
                  <a:buFont typeface="Wingdings" panose="05000000000000000000" pitchFamily="2" charset="2"/>
                  <a:buChar char="Ø"/>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Premier approche est une méthode dans la littérature </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La deuxième approche est développé dans le cadre de cette thèse.</a:t>
                </a:r>
              </a:p>
              <a:p>
                <a:pPr marL="171450" indent="-171450" rtl="0">
                  <a:buFont typeface="Arial" panose="020B0604020202020204" pitchFamily="34" charset="0"/>
                  <a:buChar char="•"/>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de Lorenz et Murphy calcule les coefficients avec des modèles simplifiés, rapide mais qui manque de précision. À titre exemple, pour avoir le champ de température à la surface du rotor,  cette approche utilisant la moyen du champ de température du lubrifiant pour approximer celui à la surface du rotor. Cette approximation s’est avéré sous-estimé le coefficient d’influence B. (qu’on va voir dans les résultats obtenue prochainement) </a:t>
                </a:r>
              </a:p>
              <a:p>
                <a:pPr marL="0" indent="0" rtl="0">
                  <a:buFont typeface="Arial" panose="020B0604020202020204" pitchFamily="34" charset="0"/>
                  <a:buNone/>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analytique améliorée les calcule avec des modèles plus précis et efficace. </a:t>
                </a:r>
              </a:p>
              <a:p>
                <a:pPr rtl="0"/>
                <a:r>
                  <a:rPr lang="fr-FR" sz="1200" b="1" i="0" u="none" strike="noStrike" kern="1200" baseline="0" dirty="0" smtClean="0">
                    <a:solidFill>
                      <a:schemeClr val="tx1"/>
                    </a:solidFill>
                    <a:latin typeface="+mn-lt"/>
                    <a:ea typeface="+mn-ea"/>
                    <a:cs typeface="+mn-cs"/>
                  </a:rPr>
                  <a:t>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784777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Analyse a été réalisé</a:t>
            </a:r>
            <a:r>
              <a:rPr lang="fr-FR" b="0" baseline="0" dirty="0" smtClean="0"/>
              <a:t> sur plusieurs vitesses avec un balourd figé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Et </a:t>
            </a:r>
            <a:r>
              <a:rPr lang="fr-FR" b="0" dirty="0" smtClean="0"/>
              <a:t>Les résultats </a:t>
            </a:r>
            <a:r>
              <a:rPr lang="fr-FR" b="0" baseline="0" dirty="0" smtClean="0"/>
              <a:t>sont présenté dans ce diapo.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Ici les amplitudes des ces coefficients sont illustrée. </a:t>
            </a:r>
            <a:endParaRPr lang="fr-FR" b="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Pour le coefficient A, une grade différence entre l’approche Lorenz et Murphy peut remarqué. Ce résultat montre la différence entre l’approche linéaire et non linéaire.  </a:t>
            </a:r>
          </a:p>
          <a:p>
            <a:pPr marL="171450" indent="-171450">
              <a:buFont typeface="Arial" panose="020B0604020202020204" pitchFamily="34" charset="0"/>
              <a:buChar char="•"/>
            </a:pPr>
            <a:r>
              <a:rPr lang="fr-FR" b="0" baseline="0" dirty="0" smtClean="0"/>
              <a:t>Pour coefficient B, la grandeur des amplitudes sont similaire. </a:t>
            </a:r>
          </a:p>
          <a:p>
            <a:pPr marL="171450" indent="-171450">
              <a:buFont typeface="Arial" panose="020B0604020202020204" pitchFamily="34" charset="0"/>
              <a:buChar char="•"/>
            </a:pPr>
            <a:r>
              <a:rPr lang="fr-FR" b="0" baseline="0" dirty="0" smtClean="0"/>
              <a:t>Pour le coefficient C, je voudrais souligner ses valeurs ici pour mettre en évidence de son changement après la modification de la configuration du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Selon les résultats, on peut remarqué que l’indicateur obtenu par les deux approches ont des différences importante. Cette différence dans</a:t>
            </a:r>
            <a:r>
              <a:rPr lang="fr-FR" b="0" baseline="0" dirty="0" smtClean="0"/>
              <a:t> ce cas vient principalement la sous estimation de coefficient A et le coefficient C. </a:t>
            </a:r>
          </a:p>
          <a:p>
            <a:pPr marL="171450" indent="-171450">
              <a:buFont typeface="Arial" panose="020B0604020202020204" pitchFamily="34" charset="0"/>
              <a:buChar cha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En outre, les indicateurs</a:t>
            </a:r>
            <a:r>
              <a:rPr lang="fr-FR" b="0" baseline="0" dirty="0" smtClean="0"/>
              <a:t> de l’effet Morton obtenus par les deux approches pour toutes les vitesses calculées sont très inférieure à la valeur critique 1. Ce résultat implique un effet Morton stable pour le rotor court.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pPr marL="171450" indent="-171450">
              <a:buFont typeface="Arial" panose="020B0604020202020204" pitchFamily="34" charset="0"/>
              <a:buChar char="•"/>
            </a:pPr>
            <a:r>
              <a:rPr lang="fr-FR" baseline="0" dirty="0" smtClean="0"/>
              <a:t>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On a réalisé l’analyse</a:t>
            </a:r>
            <a:r>
              <a:rPr lang="fr-FR" b="0" baseline="0" dirty="0" smtClean="0"/>
              <a:t> de la stabilité avec cette nouvelle configuration du rotor: </a:t>
            </a:r>
          </a:p>
          <a:p>
            <a:pPr marL="171450" indent="-171450">
              <a:buFont typeface="Arial" panose="020B0604020202020204" pitchFamily="34" charset="0"/>
              <a:buChar char="•"/>
            </a:pPr>
            <a:r>
              <a:rPr lang="fr-FR" b="0" baseline="0" dirty="0" smtClean="0"/>
              <a:t>la vitesse de rotation a été fixé à 7500tr/min pour être proche de la vitesse critique. </a:t>
            </a:r>
          </a:p>
          <a:p>
            <a:pPr marL="171450" indent="-171450">
              <a:buFont typeface="Arial" panose="020B0604020202020204" pitchFamily="34" charset="0"/>
              <a:buChar char="•"/>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0" baseline="0" dirty="0" smtClean="0"/>
              <a:t>L’indicateur de l’effet Morton obtenu par les deux approches sont très différant.  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alors que avec l’approche développé dans la thèse , une instabilité de l’effet Morton a été déclenché avec un balourd total imposé de 220 g.mm. </a:t>
            </a:r>
          </a:p>
          <a:p>
            <a:pPr marL="171450" indent="-171450">
              <a:buFont typeface="Arial" panose="020B0604020202020204" pitchFamily="34" charset="0"/>
              <a:buChar cha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Lors des essais à 6600tr/min, il exhibe une augmentation des amplitudes pendant 23s et eu un contact rotor/coussinet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des pistes palliatives de cette instabilité.</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sz="1000" b="0" i="0" kern="1200" dirty="0" smtClean="0">
                    <a:solidFill>
                      <a:srgbClr val="FF0000"/>
                    </a:solidFill>
                    <a:latin typeface="+mn-lt"/>
                    <a:ea typeface="+mn-ea"/>
                    <a:cs typeface="+mn-cs"/>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r>
                  <a:rPr lang="fr-FR" baseline="0" dirty="0" smtClean="0"/>
                  <a:t>.</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r>
                  <a:rPr lang="fr-FR" b="1" i="0" dirty="0" smtClean="0">
                    <a:solidFill>
                      <a:srgbClr val="FF0000"/>
                    </a:solidFill>
                    <a:latin typeface="Cambria Math" panose="02040503050406030204" pitchFamily="18" charset="0"/>
                  </a:rPr>
                  <a:t>𝑨 </a:t>
                </a:r>
                <a:r>
                  <a:rPr lang="fr-FR" sz="1000" b="0" i="0" kern="1200" dirty="0" smtClean="0">
                    <a:solidFill>
                      <a:srgbClr val="FF0000"/>
                    </a:solidFill>
                    <a:latin typeface="+mn-lt"/>
                    <a:ea typeface="+mn-ea"/>
                    <a:cs typeface="+mn-cs"/>
                  </a:rPr>
                  <a:t>et</a:t>
                </a:r>
                <a:r>
                  <a:rPr lang="fr-FR" b="1" i="0" dirty="0" smtClean="0">
                    <a:solidFill>
                      <a:srgbClr val="FF0000"/>
                    </a:solidFill>
                    <a:latin typeface="Cambria Math" panose="02040503050406030204" pitchFamily="18" charset="0"/>
                  </a:rPr>
                  <a:t> 𝑩</a:t>
                </a:r>
                <a:r>
                  <a:rPr lang="fr-FR" dirty="0" smtClean="0">
                    <a:solidFill>
                      <a:srgbClr val="FF0000"/>
                    </a:solidFill>
                  </a:rPr>
                  <a:t>, mais l’impact de la réduction de </a:t>
                </a:r>
                <a:r>
                  <a:rPr lang="fr-FR" b="1" i="0" dirty="0" smtClean="0">
                    <a:solidFill>
                      <a:srgbClr val="FF0000"/>
                    </a:solidFill>
                    <a:latin typeface="Cambria Math" panose="02040503050406030204" pitchFamily="18" charset="0"/>
                  </a:rPr>
                  <a:t>𝑪</a:t>
                </a:r>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que l’amplitude </a:t>
                </a:r>
                <a14:m>
                  <m:oMath xmlns:m="http://schemas.openxmlformats.org/officeDocument/2006/math">
                    <m:r>
                      <a:rPr lang="fr-FR" b="1" i="1" baseline="0" dirty="0" smtClean="0">
                        <a:latin typeface="Cambria Math" panose="02040503050406030204" pitchFamily="18" charset="0"/>
                      </a:rPr>
                      <m:t>𝑨</m:t>
                    </m:r>
                  </m:oMath>
                </a14:m>
                <a:r>
                  <a:rPr lang="fr-FR" baseline="0" dirty="0" smtClean="0"/>
                  <a:t> soit petit, 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vitesse de rotation devrait être loin de la vitesse critique et la facteur d’amortissement devrait augmenter. .</a:t>
                </a:r>
              </a:p>
              <a:p>
                <a:pPr marL="0" indent="0">
                  <a:buFont typeface="Arial" panose="020B0604020202020204" pitchFamily="34" charset="0"/>
                  <a:buNone/>
                </a:pPr>
                <a:endParaRPr lang="fr-FR" baseline="0" dirty="0" smtClean="0"/>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a:t>
                </a:r>
                <a:r>
                  <a:rPr lang="fr-FR" baseline="0" dirty="0" smtClean="0"/>
                  <a:t>que </a:t>
                </a:r>
                <a:r>
                  <a:rPr lang="fr-FR" baseline="0" dirty="0" smtClean="0"/>
                  <a:t>l’amplitude </a:t>
                </a:r>
                <a:r>
                  <a:rPr lang="fr-FR" b="1" i="0" baseline="0" dirty="0" smtClean="0">
                    <a:latin typeface="Cambria Math" panose="02040503050406030204" pitchFamily="18" charset="0"/>
                  </a:rPr>
                  <a:t>𝑨</a:t>
                </a:r>
                <a:r>
                  <a:rPr lang="fr-FR" baseline="0" dirty="0" smtClean="0"/>
                  <a:t> </a:t>
                </a:r>
                <a:r>
                  <a:rPr lang="fr-FR" baseline="0" dirty="0" smtClean="0"/>
                  <a:t>soit petit, </a:t>
                </a:r>
                <a:r>
                  <a:rPr lang="fr-FR" baseline="0" dirty="0" smtClean="0"/>
                  <a:t>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a:t>
                </a:r>
                <a:r>
                  <a:rPr lang="fr-FR" baseline="0" dirty="0" smtClean="0"/>
                  <a:t>vitesse de rotation devrait être loin de la vitesse </a:t>
                </a:r>
                <a:r>
                  <a:rPr lang="fr-FR" baseline="0" dirty="0" smtClean="0"/>
                  <a:t>critique et la facteur d’amortissement devrait augmenter. .</a:t>
                </a:r>
                <a:endParaRPr lang="fr-FR" baseline="0" dirty="0" smtClean="0"/>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s’inspirer de cette formule liée avec la puissance dissipée dans le palier.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retrouvés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comme A</a:t>
            </a:r>
          </a:p>
          <a:p>
            <a:pPr marL="171450" indent="-171450">
              <a:buFont typeface="Arial" panose="020B0604020202020204" pitchFamily="34" charset="0"/>
              <a:buChar char="•"/>
            </a:pPr>
            <a:r>
              <a:rPr lang="fr-FR" b="0" baseline="0" dirty="0" smtClean="0"/>
              <a:t>Par exemple, l’augmentation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dirty="0"/>
          </a:p>
        </p:txBody>
      </p:sp>
    </p:spTree>
    <p:extLst>
      <p:ext uri="{BB962C8B-B14F-4D97-AF65-F5344CB8AC3E}">
        <p14:creationId xmlns:p14="http://schemas.microsoft.com/office/powerpoint/2010/main" val="77028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t>Remarque: la taille</a:t>
            </a:r>
            <a:r>
              <a:rPr lang="fr-FR" b="0" baseline="0" dirty="0" smtClean="0"/>
              <a:t> du rotor dans la figure a été réduit pour illustré son orbite de vibration synchrone. </a:t>
            </a:r>
            <a:endParaRPr lang="fr-FR"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key </a:t>
                </a:r>
                <a:r>
                  <a:rPr lang="fr-FR" b="1" baseline="0" dirty="0" err="1" smtClean="0"/>
                  <a:t>phasor</a:t>
                </a:r>
                <a:r>
                  <a:rPr lang="fr-FR" b="1" baseline="0" dirty="0" smtClean="0"/>
                  <a:t> tourne)</a:t>
                </a:r>
              </a:p>
              <a:p>
                <a:endParaRPr lang="fr-FR" b="1" baseline="0" dirty="0" smtClean="0"/>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22/03/2019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22/03/2019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22/03/2019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22/03/2019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22/03/2019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22/03/2019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22/03/2019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22/03/2019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22/03/2019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22/03/2019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22/03/2019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22/03/2019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1.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8" Type="http://schemas.openxmlformats.org/officeDocument/2006/relationships/image" Target="../media/image220.png"/><Relationship Id="rId3" Type="http://schemas.openxmlformats.org/officeDocument/2006/relationships/notesSlide" Target="../notesSlides/notesSlide11.xml"/><Relationship Id="rId21"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210.png"/><Relationship Id="rId2" Type="http://schemas.openxmlformats.org/officeDocument/2006/relationships/slideLayout" Target="../slideLayouts/slideLayout2.xml"/><Relationship Id="rId16" Type="http://schemas.openxmlformats.org/officeDocument/2006/relationships/image" Target="../media/image201.png"/><Relationship Id="rId20" Type="http://schemas.openxmlformats.org/officeDocument/2006/relationships/image" Target="../media/image24.png"/><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2.png"/><Relationship Id="rId15" Type="http://schemas.openxmlformats.org/officeDocument/2006/relationships/image" Target="../media/image146.png"/><Relationship Id="rId10" Type="http://schemas.openxmlformats.org/officeDocument/2006/relationships/image" Target="../media/image30.png"/><Relationship Id="rId19"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9.png"/><Relationship Id="rId14" Type="http://schemas.openxmlformats.org/officeDocument/2006/relationships/image" Target="../media/image192.png"/></Relationships>
</file>

<file path=ppt/slides/_rels/slide12.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notesSlide" Target="../notesSlides/notesSlide12.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90.png"/><Relationship Id="rId1" Type="http://schemas.openxmlformats.org/officeDocument/2006/relationships/tags" Target="../tags/tag7.xml"/><Relationship Id="rId6" Type="http://schemas.openxmlformats.org/officeDocument/2006/relationships/image" Target="../media/image280.png"/><Relationship Id="rId11" Type="http://schemas.openxmlformats.org/officeDocument/2006/relationships/image" Target="../media/image210.png"/><Relationship Id="rId5" Type="http://schemas.openxmlformats.org/officeDocument/2006/relationships/image" Target="../media/image271.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62.png"/><Relationship Id="rId9" Type="http://schemas.openxmlformats.org/officeDocument/2006/relationships/image" Target="../media/image146.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image" Target="../media/image300.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1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12" Type="http://schemas.openxmlformats.org/officeDocument/2006/relationships/image" Target="../media/image17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20.png"/><Relationship Id="rId4" Type="http://schemas.openxmlformats.org/officeDocument/2006/relationships/image" Target="../media/image3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6.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1.emf"/><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3.png"/><Relationship Id="rId5" Type="http://schemas.openxmlformats.org/officeDocument/2006/relationships/image" Target="../media/image46.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notesSlide" Target="../notesSlides/notesSlide21.xml"/><Relationship Id="rId7" Type="http://schemas.openxmlformats.org/officeDocument/2006/relationships/image" Target="../media/image53.png"/><Relationship Id="rId12" Type="http://schemas.openxmlformats.org/officeDocument/2006/relationships/image" Target="../media/image1111.png"/><Relationship Id="rId17" Type="http://schemas.openxmlformats.org/officeDocument/2006/relationships/image" Target="../media/image49.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15.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612.png"/><Relationship Id="rId3" Type="http://schemas.openxmlformats.org/officeDocument/2006/relationships/notesSlide" Target="../notesSlides/notesSlide22.xml"/><Relationship Id="rId21" Type="http://schemas.openxmlformats.org/officeDocument/2006/relationships/image" Target="../media/image62.png"/><Relationship Id="rId12" Type="http://schemas.openxmlformats.org/officeDocument/2006/relationships/image" Target="../media/image260.png"/><Relationship Id="rId17" Type="http://schemas.openxmlformats.org/officeDocument/2006/relationships/image" Target="../media/image59.png"/><Relationship Id="rId2" Type="http://schemas.openxmlformats.org/officeDocument/2006/relationships/slideLayout" Target="../slideLayouts/slideLayout2.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tags" Target="../tags/tag16.xml"/><Relationship Id="rId15"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6.png"/><Relationship Id="rId14" Type="http://schemas.openxmlformats.org/officeDocument/2006/relationships/image" Target="../media/image52.png"/><Relationship Id="rId22"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0.png"/><Relationship Id="rId4" Type="http://schemas.openxmlformats.org/officeDocument/2006/relationships/image" Target="../media/image71.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81.png"/><Relationship Id="rId21" Type="http://schemas.openxmlformats.org/officeDocument/2006/relationships/image" Target="../media/image84.png"/><Relationship Id="rId7" Type="http://schemas.openxmlformats.org/officeDocument/2006/relationships/image" Target="../media/image192.png"/><Relationship Id="rId12" Type="http://schemas.openxmlformats.org/officeDocument/2006/relationships/image" Target="../media/image220.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8.png"/><Relationship Id="rId20" Type="http://schemas.openxmlformats.org/officeDocument/2006/relationships/image" Target="../media/image83.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19" Type="http://schemas.openxmlformats.org/officeDocument/2006/relationships/image" Target="../media/image82.png"/><Relationship Id="rId9" Type="http://schemas.openxmlformats.org/officeDocument/2006/relationships/image" Target="../media/image146.png"/><Relationship Id="rId14"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chart" Target="../charts/chart9.xml"/><Relationship Id="rId3" Type="http://schemas.openxmlformats.org/officeDocument/2006/relationships/chart" Target="../charts/chart8.xml"/><Relationship Id="rId7" Type="http://schemas.openxmlformats.org/officeDocument/2006/relationships/image" Target="../media/image820.png"/><Relationship Id="rId12" Type="http://schemas.openxmlformats.org/officeDocument/2006/relationships/image" Target="../media/image86.png"/><Relationship Id="rId2" Type="http://schemas.openxmlformats.org/officeDocument/2006/relationships/notesSlide" Target="../notesSlides/notesSlide32.xml"/><Relationship Id="rId16" Type="http://schemas.openxmlformats.org/officeDocument/2006/relationships/chart" Target="../charts/chart10.xml"/><Relationship Id="rId1" Type="http://schemas.openxmlformats.org/officeDocument/2006/relationships/slideLayout" Target="../slideLayouts/slideLayout2.xml"/><Relationship Id="rId11" Type="http://schemas.openxmlformats.org/officeDocument/2006/relationships/image" Target="../media/image93.png"/><Relationship Id="rId5" Type="http://schemas.openxmlformats.org/officeDocument/2006/relationships/image" Target="../media/image85.png"/><Relationship Id="rId15" Type="http://schemas.openxmlformats.org/officeDocument/2006/relationships/image" Target="../media/image87.png"/><Relationship Id="rId4" Type="http://schemas.openxmlformats.org/officeDocument/2006/relationships/chart" Target="../charts/chart8.xml"/><Relationship Id="rId9" Type="http://schemas.openxmlformats.org/officeDocument/2006/relationships/image" Target="../media/image830.png"/><Relationship Id="rId14" Type="http://schemas.openxmlformats.org/officeDocument/2006/relationships/chart" Target="../charts/char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chart" Target="../charts/chart12.xml"/><Relationship Id="rId13"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1.png"/><Relationship Id="rId12" Type="http://schemas.openxmlformats.org/officeDocument/2006/relationships/chart" Target="../charts/chart1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hart" Target="../charts/chart11.xml"/><Relationship Id="rId11" Type="http://schemas.openxmlformats.org/officeDocument/2006/relationships/chart" Target="../charts/chart13.xml"/><Relationship Id="rId5" Type="http://schemas.openxmlformats.org/officeDocument/2006/relationships/chart" Target="../charts/chart11.xml"/><Relationship Id="rId10" Type="http://schemas.openxmlformats.org/officeDocument/2006/relationships/image" Target="../media/image92.png"/><Relationship Id="rId4" Type="http://schemas.openxmlformats.org/officeDocument/2006/relationships/image" Target="../media/image100.png"/><Relationship Id="rId9" Type="http://schemas.openxmlformats.org/officeDocument/2006/relationships/chart" Target="../charts/char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2.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7"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8.png"/><Relationship Id="rId10" Type="http://schemas.openxmlformats.org/officeDocument/2006/relationships/chart" Target="../charts/chart16.xml"/><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7.png"/><Relationship Id="rId7"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9.png"/><Relationship Id="rId4" Type="http://schemas.openxmlformats.org/officeDocument/2006/relationships/image" Target="../media/image1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12.png"/><Relationship Id="rId7" Type="http://schemas.openxmlformats.org/officeDocument/2006/relationships/image" Target="../media/image10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2.png"/><Relationship Id="rId4" Type="http://schemas.openxmlformats.org/officeDocument/2006/relationships/image" Target="../media/image11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10.png"/><Relationship Id="rId11"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40.png"/><Relationship Id="rId9"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a16="http://schemas.microsoft.com/office/drawing/2014/main" val="20000"/>
                    </a:ext>
                  </a:extLst>
                </a:gridCol>
                <a:gridCol w="3100199">
                  <a:extLst>
                    <a:ext uri="{9D8B030D-6E8A-4147-A177-3AD203B41FA5}">
                      <a16:colId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a16="http://schemas.microsoft.com/office/drawing/2014/main" val="20000"/>
                    </a:ext>
                  </a:extLst>
                </a:gridCol>
                <a:gridCol w="4137527">
                  <a:extLst>
                    <a:ext uri="{9D8B030D-6E8A-4147-A177-3AD203B41FA5}">
                      <a16:colId xmlns:a16="http://schemas.microsoft.com/office/drawing/2014/main" val="20001"/>
                    </a:ext>
                  </a:extLst>
                </a:gridCol>
                <a:gridCol w="2756833">
                  <a:extLst>
                    <a:ext uri="{9D8B030D-6E8A-4147-A177-3AD203B41FA5}">
                      <a16:colId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mc:AlternateContent xmlns:mc="http://schemas.openxmlformats.org/markup-compatibility/2006" xmlns:p14="http://schemas.microsoft.com/office/powerpoint/2010/main">
    <mc:Choice Requires="p14">
      <p:transition spd="slow" p14:dur="2000" advTm="14787"/>
    </mc:Choice>
    <mc:Fallback xmlns="">
      <p:transition spd="slow" advTm="1478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M</a:t>
            </a:r>
            <a:r>
              <a:rPr lang="fr-FR" sz="3200" dirty="0" smtClean="0"/>
              <a:t>odélisation au point de vu " système "  [3]</a:t>
            </a:r>
            <a:endParaRPr lang="fr-FR" sz="3200" dirty="0"/>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extLst>
                        <a:ext uri="{9D8B030D-6E8A-4147-A177-3AD203B41FA5}">
                          <a16:colId xmlns:a16="http://schemas.microsoft.com/office/drawing/2014/main" val="20000"/>
                        </a:ext>
                      </a:extLst>
                    </a:gridCol>
                    <a:gridCol w="5608543">
                      <a:extLst>
                        <a:ext uri="{9D8B030D-6E8A-4147-A177-3AD203B41FA5}">
                          <a16:colId xmlns:a16="http://schemas.microsoft.com/office/drawing/2014/main" val="20001"/>
                        </a:ext>
                      </a:extLst>
                    </a:gridCol>
                    <a:gridCol w="3118340">
                      <a:extLst>
                        <a:ext uri="{9D8B030D-6E8A-4147-A177-3AD203B41FA5}">
                          <a16:colId xmlns:a16="http://schemas.microsoft.com/office/drawing/2014/main" val="20002"/>
                        </a:ext>
                      </a:extLst>
                    </a:gridCol>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extLst>
                      <a:ext uri="{0D108BD9-81ED-4DB2-BD59-A6C34878D82A}">
                        <a16:rowId xmlns:a16="http://schemas.microsoft.com/office/drawing/2014/main" val="10000"/>
                      </a:ext>
                    </a:extLst>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extLst>
                      <a:ext uri="{0D108BD9-81ED-4DB2-BD59-A6C34878D82A}">
                        <a16:rowId xmlns:a16="http://schemas.microsoft.com/office/drawing/2014/main" val="10001"/>
                      </a:ext>
                    </a:extLst>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extLst>
                      <a:ext uri="{0D108BD9-81ED-4DB2-BD59-A6C34878D82A}">
                        <a16:rowId xmlns:a16="http://schemas.microsoft.com/office/drawing/2014/main" val="10002"/>
                      </a:ext>
                    </a:extLst>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254" t="-56780" r="-365394" b="-216949"/>
                          </a:stretch>
                        </a:blipFill>
                      </a:tcPr>
                    </a:tc>
                    <a:tc>
                      <a:txBody>
                        <a:bodyPr/>
                        <a:lstStyle/>
                        <a:p>
                          <a:endParaRPr lang="fr-FR"/>
                        </a:p>
                      </a:txBody>
                      <a:tcPr anchor="ctr">
                        <a:blipFill rotWithShape="0">
                          <a:blip r:embed="rId4"/>
                          <a:stretch>
                            <a:fillRect l="-42780" t="-56780" r="-55917"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254" t="-140152" r="-365394" b="-93939"/>
                          </a:stretch>
                        </a:blipFill>
                      </a:tcPr>
                    </a:tc>
                    <a:tc>
                      <a:txBody>
                        <a:bodyPr/>
                        <a:lstStyle/>
                        <a:p>
                          <a:endParaRPr lang="fr-FR"/>
                        </a:p>
                      </a:txBody>
                      <a:tcPr anchor="ctr">
                        <a:blipFill rotWithShape="0">
                          <a:blip r:embed="rId4"/>
                          <a:stretch>
                            <a:fillRect l="-42780" t="-140152" r="-55917"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254" t="-285586" r="-365394" b="-11712"/>
                          </a:stretch>
                        </a:blipFill>
                      </a:tcPr>
                    </a:tc>
                    <a:tc>
                      <a:txBody>
                        <a:bodyPr/>
                        <a:lstStyle/>
                        <a:p>
                          <a:endParaRPr lang="fr-FR"/>
                        </a:p>
                      </a:txBody>
                      <a:tcPr anchor="ctr">
                        <a:blipFill rotWithShape="0">
                          <a:blip r:embed="rId4"/>
                          <a:stretch>
                            <a:fillRect l="-42780" t="-285586" r="-55917"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6" name="Groupe 5"/>
          <p:cNvGrpSpPr/>
          <p:nvPr/>
        </p:nvGrpSpPr>
        <p:grpSpPr>
          <a:xfrm>
            <a:off x="783481" y="4213249"/>
            <a:ext cx="8669611" cy="2017918"/>
            <a:chOff x="783481" y="4213249"/>
            <a:chExt cx="8669611" cy="2017918"/>
          </a:xfrm>
        </p:grpSpPr>
        <p:grpSp>
          <p:nvGrpSpPr>
            <p:cNvPr id="36" name="Groupe 35"/>
            <p:cNvGrpSpPr/>
            <p:nvPr/>
          </p:nvGrpSpPr>
          <p:grpSpPr>
            <a:xfrm>
              <a:off x="2352919" y="4747807"/>
              <a:ext cx="7100173" cy="1483360"/>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783481" y="4213249"/>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
        <p:nvSpPr>
          <p:cNvPr id="37" name="ZoneTexte 36"/>
          <p:cNvSpPr txBox="1"/>
          <p:nvPr/>
        </p:nvSpPr>
        <p:spPr>
          <a:xfrm>
            <a:off x="783481" y="942422"/>
            <a:ext cx="470609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Coefficient d’influence de l’effet Morton</a:t>
            </a:r>
            <a:endParaRPr lang="fr-FR" sz="2000" dirty="0"/>
          </a:p>
        </p:txBody>
      </p:sp>
      <p:sp>
        <p:nvSpPr>
          <p:cNvPr id="7" name="Rectangle 6"/>
          <p:cNvSpPr/>
          <p:nvPr/>
        </p:nvSpPr>
        <p:spPr>
          <a:xfrm>
            <a:off x="98745" y="6417938"/>
            <a:ext cx="9832655" cy="246221"/>
          </a:xfrm>
          <a:prstGeom prst="rect">
            <a:avLst/>
          </a:prstGeom>
        </p:spPr>
        <p:txBody>
          <a:bodyPr wrap="square">
            <a:spAutoFit/>
          </a:bodyPr>
          <a:lstStyle/>
          <a:p>
            <a:r>
              <a:rPr lang="fr-FR" sz="1000" dirty="0">
                <a:ea typeface="微软雅黑" panose="020B0503020204020204" pitchFamily="34" charset="-122"/>
                <a:cs typeface="Times New Roman" panose="02020603050405020304" pitchFamily="18" charset="0"/>
              </a:rPr>
              <a:t>[3] </a:t>
            </a:r>
            <a:r>
              <a:rPr lang="en-US" sz="1000" dirty="0"/>
              <a:t>Murphy, B.T. and Lorenz, J.A., 2010, “Simplified Morton Effect Analysis for Synchronous Spiral Instability”, ASME Journal of Vibration and Acoustics, Vol. 132, October, 2010</a:t>
            </a:r>
          </a:p>
        </p:txBody>
      </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2927224"/>
      </p:ext>
    </p:extLst>
  </p:cSld>
  <p:clrMapOvr>
    <a:masterClrMapping/>
  </p:clrMapOvr>
  <mc:AlternateContent xmlns:mc="http://schemas.openxmlformats.org/markup-compatibility/2006" xmlns:p14="http://schemas.microsoft.com/office/powerpoint/2010/main">
    <mc:Choice Requires="p14">
      <p:transition spd="slow" p14:dur="2000" advTm="94175"/>
    </mc:Choice>
    <mc:Fallback xmlns="">
      <p:transition spd="slow" advTm="94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979"/>
            <a:ext cx="12038354" cy="584775"/>
          </a:xfrm>
          <a:prstGeom prst="rect">
            <a:avLst/>
          </a:prstGeom>
        </p:spPr>
        <p:txBody>
          <a:bodyPr wrap="square">
            <a:spAutoFit/>
          </a:bodyPr>
          <a:lstStyle/>
          <a:p>
            <a:pPr marL="0" lvl="1"/>
            <a:r>
              <a:rPr lang="fr-FR" sz="3200" dirty="0"/>
              <a:t>Critère de </a:t>
            </a:r>
            <a:r>
              <a:rPr lang="fr-FR" sz="3200" dirty="0" smtClean="0"/>
              <a:t>stabilité [3]</a:t>
            </a:r>
            <a:endParaRPr lang="fr-FR" sz="3200" dirty="0"/>
          </a:p>
        </p:txBody>
      </p:sp>
      <p:grpSp>
        <p:nvGrpSpPr>
          <p:cNvPr id="59" name="Groupe 58"/>
          <p:cNvGrpSpPr/>
          <p:nvPr/>
        </p:nvGrpSpPr>
        <p:grpSpPr>
          <a:xfrm>
            <a:off x="795317" y="1034496"/>
            <a:ext cx="4335361" cy="5165542"/>
            <a:chOff x="795317" y="1034496"/>
            <a:chExt cx="4335361" cy="5165542"/>
          </a:xfrm>
        </p:grpSpPr>
        <p:sp>
          <p:nvSpPr>
            <p:cNvPr id="37" name="ZoneTexte 36"/>
            <p:cNvSpPr txBox="1"/>
            <p:nvPr/>
          </p:nvSpPr>
          <p:spPr>
            <a:xfrm>
              <a:off x="795317" y="1034496"/>
              <a:ext cx="3644844"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Équation de l’état thermique: </a:t>
              </a:r>
              <a:endParaRPr lang="fr-FR" sz="2000" dirty="0"/>
            </a:p>
          </p:txBody>
        </p:sp>
        <mc:AlternateContent xmlns:mc="http://schemas.openxmlformats.org/markup-compatibility/2006" xmlns:a14="http://schemas.microsoft.com/office/drawing/2010/main">
          <mc:Choice Requires="a14">
            <p:sp>
              <p:nvSpPr>
                <p:cNvPr id="38" name="Rectangle 37"/>
                <p:cNvSpPr/>
                <p:nvPr/>
              </p:nvSpPr>
              <p:spPr>
                <a:xfrm>
                  <a:off x="1072240" y="1655359"/>
                  <a:ext cx="3624342" cy="3793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i="1" dirty="0" smtClean="0">
                            <a:solidFill>
                              <a:srgbClr val="000000"/>
                            </a:solidFill>
                            <a:latin typeface="Cambria Math" panose="02040503050406030204" pitchFamily="18" charset="0"/>
                          </a:rPr>
                          <m:t>𝐷</m:t>
                        </m:r>
                        <m:acc>
                          <m:accPr>
                            <m:chr m:val="̇"/>
                            <m:ctrlPr>
                              <a:rPr lang="fr-FR" i="1" dirty="0" smtClean="0">
                                <a:solidFill>
                                  <a:srgbClr val="000000"/>
                                </a:solidFill>
                                <a:latin typeface="Cambria Math" panose="02040503050406030204" pitchFamily="18" charset="0"/>
                              </a:rPr>
                            </m:ctrlPr>
                          </m:accPr>
                          <m:e>
                            <m:r>
                              <a:rPr lang="fr-FR" b="1" i="0" dirty="0" smtClean="0">
                                <a:solidFill>
                                  <a:srgbClr val="000000"/>
                                </a:solidFill>
                                <a:latin typeface="Cambria Math" panose="02040503050406030204" pitchFamily="18" charset="0"/>
                              </a:rPr>
                              <m:t>𝚫</m:t>
                            </m:r>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r>
                          <a:rPr lang="fr-FR" i="1" dirty="0">
                            <a:solidFill>
                              <a:srgbClr val="000000"/>
                            </a:solidFill>
                            <a:latin typeface="Cambria Math" panose="02040503050406030204" pitchFamily="18" charset="0"/>
                          </a:rPr>
                          <m:t>(</m:t>
                        </m:r>
                        <m:r>
                          <a:rPr lang="fr-FR" i="1" dirty="0">
                            <a:solidFill>
                              <a:srgbClr val="000000"/>
                            </a:solidFill>
                            <a:latin typeface="Cambria Math" panose="02040503050406030204" pitchFamily="18" charset="0"/>
                          </a:rPr>
                          <m:t>𝑡</m:t>
                        </m:r>
                        <m:r>
                          <a:rPr lang="fr-FR" i="1" dirty="0">
                            <a:solidFill>
                              <a:srgbClr val="000000"/>
                            </a:solidFill>
                            <a:latin typeface="Cambria Math" panose="02040503050406030204" pitchFamily="18" charset="0"/>
                          </a:rPr>
                          <m:t>)+</m:t>
                        </m:r>
                        <m:r>
                          <a:rPr lang="fr-FR" i="1" dirty="0" smtClean="0">
                            <a:solidFill>
                              <a:srgbClr val="000000"/>
                            </a:solidFill>
                            <a:latin typeface="Cambria Math" panose="02040503050406030204" pitchFamily="18" charset="0"/>
                          </a:rPr>
                          <m:t>𝐾</m:t>
                        </m:r>
                        <m:r>
                          <a:rPr lang="fr-FR" i="1" dirty="0" smtClean="0">
                            <a:solidFill>
                              <a:srgbClr val="000000"/>
                            </a:solidFill>
                            <a:latin typeface="Cambria Math" panose="02040503050406030204" pitchFamily="18" charset="0"/>
                          </a:rPr>
                          <m:t>[</m:t>
                        </m:r>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r>
                          <a:rPr lang="fr-FR" i="1" dirty="0" smtClean="0">
                            <a:solidFill>
                              <a:srgbClr val="000000"/>
                            </a:solidFill>
                            <a:latin typeface="Cambria Math" panose="02040503050406030204" pitchFamily="18" charset="0"/>
                          </a:rPr>
                          <m:t>(</m:t>
                        </m:r>
                        <m:r>
                          <a:rPr lang="fr-FR" i="1" dirty="0" smtClean="0">
                            <a:solidFill>
                              <a:srgbClr val="000000"/>
                            </a:solidFill>
                            <a:latin typeface="Cambria Math" panose="02040503050406030204" pitchFamily="18" charset="0"/>
                          </a:rPr>
                          <m:t>𝑡</m:t>
                        </m:r>
                        <m:r>
                          <a:rPr lang="fr-FR" i="1" dirty="0" smtClean="0">
                            <a:solidFill>
                              <a:srgbClr val="000000"/>
                            </a:solidFill>
                            <a:latin typeface="Cambria Math" panose="02040503050406030204" pitchFamily="18" charset="0"/>
                          </a:rPr>
                          <m:t>)−</m:t>
                        </m:r>
                        <m:sSub>
                          <m:sSubPr>
                            <m:ctrlPr>
                              <a:rPr lang="fr-FR" b="0" i="1" dirty="0" smtClean="0">
                                <a:solidFill>
                                  <a:srgbClr val="000000"/>
                                </a:solidFill>
                                <a:latin typeface="Cambria Math" panose="02040503050406030204" pitchFamily="18" charset="0"/>
                              </a:rPr>
                            </m:ctrlPr>
                          </m:sSubPr>
                          <m:e>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e>
                          <m:sub>
                            <m:r>
                              <a:rPr lang="fr-FR" i="1" dirty="0" smtClean="0">
                                <a:solidFill>
                                  <a:srgbClr val="000000"/>
                                </a:solidFill>
                                <a:latin typeface="Cambria Math" panose="02040503050406030204" pitchFamily="18" charset="0"/>
                              </a:rPr>
                              <m:t>𝒔𝒕𝒂</m:t>
                            </m:r>
                          </m:sub>
                        </m:sSub>
                        <m:r>
                          <a:rPr lang="fr-FR" i="1" dirty="0" smtClean="0">
                            <a:solidFill>
                              <a:srgbClr val="000000"/>
                            </a:solidFill>
                            <a:latin typeface="Cambria Math" panose="02040503050406030204" pitchFamily="18" charset="0"/>
                          </a:rPr>
                          <m:t>]=0 </m:t>
                        </m:r>
                      </m:oMath>
                    </m:oMathPara>
                  </a14:m>
                  <a:endParaRPr lang="fr-FR" dirty="0">
                    <a:solidFill>
                      <a:srgbClr val="000000"/>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1072240" y="1655359"/>
                  <a:ext cx="3624342" cy="379335"/>
                </a:xfrm>
                <a:prstGeom prst="rect">
                  <a:avLst/>
                </a:prstGeom>
                <a:blipFill rotWithShape="0">
                  <a:blip r:embed="rId4"/>
                  <a:stretch>
                    <a:fillRect b="-17742"/>
                  </a:stretch>
                </a:blipFill>
              </p:spPr>
              <p:txBody>
                <a:bodyPr/>
                <a:lstStyle/>
                <a:p>
                  <a:r>
                    <a:rPr lang="fr-FR">
                      <a:noFill/>
                    </a:rPr>
                    <a:t> </a:t>
                  </a:r>
                </a:p>
              </p:txBody>
            </p:sp>
          </mc:Fallback>
        </mc:AlternateContent>
        <p:grpSp>
          <p:nvGrpSpPr>
            <p:cNvPr id="39" name="Groupe 38"/>
            <p:cNvGrpSpPr/>
            <p:nvPr/>
          </p:nvGrpSpPr>
          <p:grpSpPr>
            <a:xfrm>
              <a:off x="1588515" y="2376744"/>
              <a:ext cx="3542163" cy="1649995"/>
              <a:chOff x="2801069" y="2526917"/>
              <a:chExt cx="3542163" cy="1649995"/>
            </a:xfrm>
          </p:grpSpPr>
          <p:grpSp>
            <p:nvGrpSpPr>
              <p:cNvPr id="40" name="Groupe 39"/>
              <p:cNvGrpSpPr/>
              <p:nvPr/>
            </p:nvGrpSpPr>
            <p:grpSpPr>
              <a:xfrm>
                <a:off x="3289843" y="2718010"/>
                <a:ext cx="3053389" cy="1180465"/>
                <a:chOff x="9441566" y="1420233"/>
                <a:chExt cx="3053389" cy="1344313"/>
              </a:xfrm>
            </p:grpSpPr>
            <mc:AlternateContent xmlns:mc="http://schemas.openxmlformats.org/markup-compatibility/2006" xmlns:a14="http://schemas.microsoft.com/office/drawing/2010/main">
              <mc:Choice Requires="a14">
                <p:sp>
                  <p:nvSpPr>
                    <p:cNvPr id="42" name="Rectangle 41"/>
                    <p:cNvSpPr/>
                    <p:nvPr/>
                  </p:nvSpPr>
                  <p:spPr>
                    <a:xfrm>
                      <a:off x="9482784" y="1759674"/>
                      <a:ext cx="1007007" cy="578318"/>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smtClean="0">
                              <a:solidFill>
                                <a:srgbClr val="4472C4"/>
                              </a:solidFill>
                              <a:latin typeface="Cambria Math" panose="02040503050406030204" pitchFamily="18" charset="0"/>
                            </a:rPr>
                            <m:t>𝑨</m:t>
                          </m:r>
                          <m:r>
                            <a:rPr lang="fr-FR" i="1" dirty="0" smtClean="0">
                              <a:solidFill>
                                <a:schemeClr val="tx1"/>
                              </a:solidFill>
                              <a:latin typeface="Cambria Math" panose="02040503050406030204" pitchFamily="18" charset="0"/>
                            </a:rPr>
                            <m:t>𝑼</m:t>
                          </m:r>
                        </m:oMath>
                      </a14:m>
                      <a:r>
                        <a:rPr lang="fr-FR" dirty="0">
                          <a:solidFill>
                            <a:schemeClr val="tx1"/>
                          </a:solidFill>
                          <a:latin typeface="Cambria Math" panose="02040503050406030204" pitchFamily="18" charset="0"/>
                        </a:rPr>
                        <a:t> </a:t>
                      </a:r>
                    </a:p>
                  </p:txBody>
                </p:sp>
              </mc:Choice>
              <mc:Fallback xmlns="">
                <p:sp>
                  <p:nvSpPr>
                    <p:cNvPr id="42" name="Rectangle 41"/>
                    <p:cNvSpPr>
                      <a:spLocks noRot="1" noChangeAspect="1" noMove="1" noResize="1" noEditPoints="1" noAdjustHandles="1" noChangeArrowheads="1" noChangeShapeType="1" noTextEdit="1"/>
                    </p:cNvSpPr>
                    <p:nvPr/>
                  </p:nvSpPr>
                  <p:spPr>
                    <a:xfrm>
                      <a:off x="9482784" y="1759674"/>
                      <a:ext cx="1007007" cy="57831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9441566" y="2343951"/>
                      <a:ext cx="1463093" cy="420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1" i="0" dirty="0" smtClean="0">
                                    <a:latin typeface="Cambria Math" panose="02040503050406030204" pitchFamily="18" charset="0"/>
                                  </a:rPr>
                                  <m:t>𝚫</m:t>
                                </m:r>
                                <m:r>
                                  <a:rPr lang="fr-FR" b="1" i="1" dirty="0">
                                    <a:latin typeface="Cambria Math" panose="02040503050406030204" pitchFamily="18" charset="0"/>
                                  </a:rPr>
                                  <m:t>𝑻</m:t>
                                </m:r>
                              </m:e>
                              <m:sub>
                                <m:r>
                                  <a:rPr lang="fr-FR" i="1" dirty="0">
                                    <a:latin typeface="Cambria Math" panose="02040503050406030204" pitchFamily="18" charset="0"/>
                                  </a:rPr>
                                  <m:t>𝑠𝑡𝑎</m:t>
                                </m:r>
                              </m:sub>
                            </m:sSub>
                            <m:r>
                              <a:rPr lang="fr-FR" i="1" dirty="0">
                                <a:latin typeface="Cambria Math" panose="02040503050406030204" pitchFamily="18" charset="0"/>
                              </a:rPr>
                              <m:t>=</m:t>
                            </m:r>
                            <m:r>
                              <a:rPr lang="fr-FR" i="1" dirty="0" smtClean="0">
                                <a:solidFill>
                                  <a:srgbClr val="4472C4"/>
                                </a:solidFill>
                                <a:latin typeface="Cambria Math" panose="02040503050406030204" pitchFamily="18" charset="0"/>
                              </a:rPr>
                              <m:t>𝑩</m:t>
                            </m:r>
                            <m:r>
                              <a:rPr lang="fr-FR" i="1" dirty="0">
                                <a:solidFill>
                                  <a:schemeClr val="tx1"/>
                                </a:solidFill>
                                <a:latin typeface="Cambria Math" panose="02040503050406030204" pitchFamily="18" charset="0"/>
                              </a:rPr>
                              <m:t>𝑽</m:t>
                            </m:r>
                            <m:r>
                              <a:rPr lang="fr-FR" i="1" dirty="0">
                                <a:solidFill>
                                  <a:schemeClr val="tx1"/>
                                </a:solidFill>
                                <a:latin typeface="Cambria Math" panose="02040503050406030204" pitchFamily="18" charset="0"/>
                              </a:rPr>
                              <m:t> </m:t>
                            </m:r>
                          </m:oMath>
                        </m:oMathPara>
                      </a14:m>
                      <a:endParaRPr lang="fr-FR"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9441566" y="2343951"/>
                      <a:ext cx="1463093" cy="420595"/>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482784" y="1420233"/>
                      <a:ext cx="3012171" cy="420595"/>
                    </a:xfrm>
                    <a:prstGeom prst="rect">
                      <a:avLst/>
                    </a:prstGeom>
                  </p:spPr>
                  <p:txBody>
                    <a:bodyPr wrap="none">
                      <a:spAutoFit/>
                    </a:bodyPr>
                    <a:lstStyle/>
                    <a:p>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smtClean="0">
                              <a:solidFill>
                                <a:schemeClr val="tx1"/>
                              </a:solidFill>
                              <a:latin typeface="Cambria Math" panose="02040503050406030204" pitchFamily="18" charset="0"/>
                            </a:rPr>
                            <m:t>+</m:t>
                          </m:r>
                          <m:r>
                            <a:rPr lang="fr-FR" i="1" dirty="0" smtClean="0">
                              <a:solidFill>
                                <a:srgbClr val="2E75B6"/>
                              </a:solidFill>
                              <a:latin typeface="Cambria Math" panose="02040503050406030204" pitchFamily="18" charset="0"/>
                            </a:rPr>
                            <m:t>𝑪</m:t>
                          </m:r>
                          <m:r>
                            <a:rPr lang="fr-FR" b="1" i="0" dirty="0" smtClean="0">
                              <a:solidFill>
                                <a:schemeClr val="tx1"/>
                              </a:solidFill>
                              <a:latin typeface="Cambria Math" panose="02040503050406030204" pitchFamily="18" charset="0"/>
                            </a:rPr>
                            <m:t>𝚫</m:t>
                          </m:r>
                          <m:r>
                            <a:rPr lang="fr-FR" b="1" i="1" dirty="0" smtClean="0">
                              <a:solidFill>
                                <a:schemeClr val="tx1"/>
                              </a:solidFill>
                              <a:latin typeface="Cambria Math" panose="02040503050406030204" pitchFamily="18" charset="0"/>
                            </a:rPr>
                            <m:t>𝑻</m:t>
                          </m:r>
                        </m:oMath>
                      </a14:m>
                      <a:r>
                        <a:rPr lang="fr-FR" dirty="0">
                          <a:solidFill>
                            <a:schemeClr val="tx1"/>
                          </a:solidFill>
                        </a:rPr>
                        <a:t> </a:t>
                      </a:r>
                    </a:p>
                  </p:txBody>
                </p:sp>
              </mc:Choice>
              <mc:Fallback xmlns="">
                <p:sp>
                  <p:nvSpPr>
                    <p:cNvPr id="44" name="Rectangle 43"/>
                    <p:cNvSpPr>
                      <a:spLocks noRot="1" noChangeAspect="1" noMove="1" noResize="1" noEditPoints="1" noAdjustHandles="1" noChangeArrowheads="1" noChangeShapeType="1" noTextEdit="1"/>
                    </p:cNvSpPr>
                    <p:nvPr/>
                  </p:nvSpPr>
                  <p:spPr>
                    <a:xfrm>
                      <a:off x="9482784" y="1420233"/>
                      <a:ext cx="3012171" cy="420595"/>
                    </a:xfrm>
                    <a:prstGeom prst="rect">
                      <a:avLst/>
                    </a:prstGeom>
                    <a:blipFill rotWithShape="0">
                      <a:blip r:embed="rId7"/>
                      <a:stretch>
                        <a:fillRect/>
                      </a:stretch>
                    </a:blipFill>
                  </p:spPr>
                  <p:txBody>
                    <a:bodyPr/>
                    <a:lstStyle/>
                    <a:p>
                      <a:r>
                        <a:rPr lang="fr-FR">
                          <a:noFill/>
                        </a:rPr>
                        <a:t> </a:t>
                      </a:r>
                    </a:p>
                  </p:txBody>
                </p:sp>
              </mc:Fallback>
            </mc:AlternateContent>
          </p:grpSp>
          <p:sp>
            <p:nvSpPr>
              <p:cNvPr id="41" name="Flèche droite 40"/>
              <p:cNvSpPr/>
              <p:nvPr/>
            </p:nvSpPr>
            <p:spPr>
              <a:xfrm rot="5400000">
                <a:off x="2175088" y="3152898"/>
                <a:ext cx="1649995" cy="398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mc:Choice xmlns:a14="http://schemas.microsoft.com/office/drawing/2010/main" Requires="a14">
            <p:sp>
              <p:nvSpPr>
                <p:cNvPr id="45" name="Rectangle 44"/>
                <p:cNvSpPr/>
                <p:nvPr/>
              </p:nvSpPr>
              <p:spPr>
                <a:xfrm>
                  <a:off x="937409" y="4275555"/>
                  <a:ext cx="3894003" cy="629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b="1" dirty="0">
                            <a:solidFill>
                              <a:srgbClr val="000000"/>
                            </a:solidFill>
                            <a:latin typeface="Cambria Math" panose="02040503050406030204" pitchFamily="18" charset="0"/>
                          </a:rPr>
                          <m:t>𝚫</m:t>
                        </m:r>
                        <m:acc>
                          <m:accPr>
                            <m:chr m:val="̇"/>
                            <m:ctrlPr>
                              <a:rPr lang="fr-FR" i="1" dirty="0" smtClean="0">
                                <a:solidFill>
                                  <a:srgbClr val="000000"/>
                                </a:solidFill>
                                <a:latin typeface="Cambria Math" panose="02040503050406030204" pitchFamily="18" charset="0"/>
                              </a:rPr>
                            </m:ctrlPr>
                          </m:accPr>
                          <m:e>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d>
                          <m:dPr>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𝑡</m:t>
                            </m:r>
                          </m:e>
                        </m:d>
                        <m:r>
                          <a:rPr lang="fr-FR" i="1" dirty="0" smtClean="0">
                            <a:solidFill>
                              <a:srgbClr val="000000"/>
                            </a:solidFill>
                            <a:latin typeface="Cambria Math" panose="02040503050406030204" pitchFamily="18" charset="0"/>
                          </a:rPr>
                          <m:t>+</m:t>
                        </m:r>
                        <m:f>
                          <m:fPr>
                            <m:ctrlPr>
                              <a:rPr lang="fr-FR" b="0" i="1" dirty="0" smtClean="0">
                                <a:solidFill>
                                  <a:srgbClr val="000000"/>
                                </a:solidFill>
                                <a:latin typeface="Cambria Math" panose="02040503050406030204" pitchFamily="18" charset="0"/>
                              </a:rPr>
                            </m:ctrlPr>
                          </m:fPr>
                          <m:num>
                            <m:d>
                              <m:dPr>
                                <m:ctrlPr>
                                  <a:rPr lang="fr-FR" b="0" i="1" dirty="0" smtClean="0">
                                    <a:solidFill>
                                      <a:schemeClr val="tx1"/>
                                    </a:solidFill>
                                    <a:latin typeface="Cambria Math" panose="02040503050406030204" pitchFamily="18" charset="0"/>
                                  </a:rPr>
                                </m:ctrlPr>
                              </m:dPr>
                              <m:e>
                                <m:r>
                                  <a:rPr lang="fr-FR" b="1" i="1" dirty="0" smtClean="0">
                                    <a:solidFill>
                                      <a:schemeClr val="tx1"/>
                                    </a:solidFill>
                                    <a:latin typeface="Cambria Math" panose="02040503050406030204" pitchFamily="18" charset="0"/>
                                  </a:rPr>
                                  <m:t>𝑰</m:t>
                                </m:r>
                                <m:r>
                                  <a:rPr lang="fr-FR" b="1" i="1" dirty="0" smtClean="0">
                                    <a:solidFill>
                                      <a:schemeClr val="tx1"/>
                                    </a:solidFill>
                                    <a:latin typeface="Cambria Math" panose="02040503050406030204" pitchFamily="18" charset="0"/>
                                  </a:rPr>
                                  <m:t>−</m:t>
                                </m:r>
                                <m:r>
                                  <a:rPr lang="fr-FR" b="1" i="1" dirty="0" smtClean="0">
                                    <a:solidFill>
                                      <a:srgbClr val="4472C4"/>
                                    </a:solidFill>
                                    <a:latin typeface="Cambria Math" panose="02040503050406030204" pitchFamily="18" charset="0"/>
                                  </a:rPr>
                                  <m:t>𝑩𝑨𝑪</m:t>
                                </m:r>
                              </m:e>
                            </m:d>
                          </m:num>
                          <m:den>
                            <m:r>
                              <a:rPr lang="fr-FR" b="0" i="1" dirty="0" smtClean="0">
                                <a:solidFill>
                                  <a:srgbClr val="000000"/>
                                </a:solidFill>
                                <a:latin typeface="Cambria Math" panose="02040503050406030204" pitchFamily="18" charset="0"/>
                              </a:rPr>
                              <m:t>𝜏</m:t>
                            </m:r>
                          </m:den>
                        </m:f>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d>
                          <m:dPr>
                            <m:ctrlPr>
                              <a:rPr lang="fr-FR" i="1" dirty="0" smtClean="0">
                                <a:solidFill>
                                  <a:srgbClr val="000000"/>
                                </a:solidFill>
                                <a:latin typeface="Cambria Math" panose="02040503050406030204" pitchFamily="18" charset="0"/>
                              </a:rPr>
                            </m:ctrlPr>
                          </m:dPr>
                          <m:e>
                            <m:r>
                              <a:rPr lang="fr-FR" i="1" dirty="0" smtClean="0">
                                <a:solidFill>
                                  <a:srgbClr val="000000"/>
                                </a:solidFill>
                                <a:latin typeface="Cambria Math" panose="02040503050406030204" pitchFamily="18" charset="0"/>
                              </a:rPr>
                              <m:t>𝑡</m:t>
                            </m:r>
                          </m:e>
                        </m:d>
                        <m:r>
                          <a:rPr lang="fr-FR" b="0" i="1" dirty="0" smtClean="0">
                            <a:solidFill>
                              <a:srgbClr val="000000"/>
                            </a:solidFill>
                            <a:latin typeface="Cambria Math" panose="02040503050406030204" pitchFamily="18" charset="0"/>
                          </a:rPr>
                          <m:t>=</m:t>
                        </m:r>
                        <m:f>
                          <m:fPr>
                            <m:ctrlPr>
                              <a:rPr lang="fr-FR" i="1" dirty="0">
                                <a:solidFill>
                                  <a:srgbClr val="000000"/>
                                </a:solidFill>
                                <a:latin typeface="Cambria Math" panose="02040503050406030204" pitchFamily="18" charset="0"/>
                              </a:rPr>
                            </m:ctrlPr>
                          </m:fPr>
                          <m:num>
                            <m:r>
                              <a:rPr lang="fr-FR" b="1" i="1" dirty="0" smtClean="0">
                                <a:solidFill>
                                  <a:srgbClr val="4472C4"/>
                                </a:solidFill>
                                <a:latin typeface="Cambria Math" panose="02040503050406030204" pitchFamily="18" charset="0"/>
                              </a:rPr>
                              <m:t>𝑩𝑨</m:t>
                            </m:r>
                            <m:sSub>
                              <m:sSubPr>
                                <m:ctrlPr>
                                  <a:rPr lang="fr-FR" b="1" i="1" dirty="0" smtClean="0">
                                    <a:solidFill>
                                      <a:srgbClr val="000000"/>
                                    </a:solidFill>
                                    <a:latin typeface="Cambria Math" panose="02040503050406030204" pitchFamily="18" charset="0"/>
                                  </a:rPr>
                                </m:ctrlPr>
                              </m:sSubPr>
                              <m:e>
                                <m:r>
                                  <a:rPr lang="fr-FR" b="1" i="1" dirty="0" smtClean="0">
                                    <a:solidFill>
                                      <a:srgbClr val="000000"/>
                                    </a:solidFill>
                                    <a:latin typeface="Cambria Math" panose="02040503050406030204" pitchFamily="18" charset="0"/>
                                  </a:rPr>
                                  <m:t>𝑼</m:t>
                                </m:r>
                              </m:e>
                              <m:sub>
                                <m:r>
                                  <a:rPr lang="fr-FR" b="1" i="1" dirty="0" smtClean="0">
                                    <a:solidFill>
                                      <a:srgbClr val="000000"/>
                                    </a:solidFill>
                                    <a:latin typeface="Cambria Math" panose="02040503050406030204" pitchFamily="18" charset="0"/>
                                  </a:rPr>
                                  <m:t>𝟎</m:t>
                                </m:r>
                              </m:sub>
                            </m:sSub>
                          </m:num>
                          <m:den>
                            <m:r>
                              <a:rPr lang="fr-FR" i="1" dirty="0">
                                <a:solidFill>
                                  <a:srgbClr val="000000"/>
                                </a:solidFill>
                                <a:latin typeface="Cambria Math" panose="02040503050406030204" pitchFamily="18" charset="0"/>
                              </a:rPr>
                              <m:t>𝜏</m:t>
                            </m:r>
                          </m:den>
                        </m:f>
                      </m:oMath>
                    </m:oMathPara>
                  </a14:m>
                  <a:r>
                    <a:rPr lang="fr-FR" dirty="0" smtClean="0">
                      <a:solidFill>
                        <a:srgbClr val="000000"/>
                      </a:solidFill>
                      <a:latin typeface="Cambria Math" panose="02040503050406030204" pitchFamily="18" charset="0"/>
                    </a:rPr>
                    <a:t/>
                  </a:r>
                  <a:br>
                    <a:rPr lang="fr-FR" dirty="0" smtClean="0">
                      <a:solidFill>
                        <a:srgbClr val="000000"/>
                      </a:solidFill>
                      <a:latin typeface="Cambria Math" panose="02040503050406030204" pitchFamily="18" charset="0"/>
                    </a:rPr>
                  </a:br>
                  <a:endParaRPr lang="fr-FR" b="1" dirty="0">
                    <a:solidFill>
                      <a:srgbClr val="000000"/>
                    </a:solidFill>
                    <a:latin typeface="Cambria Math" panose="02040503050406030204" pitchFamily="18" charset="0"/>
                  </a:endParaRPr>
                </a:p>
              </p:txBody>
            </p:sp>
          </mc:Choice>
          <mc:Fallback>
            <p:sp>
              <p:nvSpPr>
                <p:cNvPr id="45" name="Rectangle 44"/>
                <p:cNvSpPr>
                  <a:spLocks noRot="1" noChangeAspect="1" noMove="1" noResize="1" noEditPoints="1" noAdjustHandles="1" noChangeArrowheads="1" noChangeShapeType="1" noTextEdit="1"/>
                </p:cNvSpPr>
                <p:nvPr/>
              </p:nvSpPr>
              <p:spPr>
                <a:xfrm>
                  <a:off x="937409" y="4275555"/>
                  <a:ext cx="3894003" cy="629981"/>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72240" y="5396933"/>
                  <a:ext cx="3525324" cy="803105"/>
                </a:xfrm>
                <a:prstGeom prst="rect">
                  <a:avLst/>
                </a:prstGeom>
              </p:spPr>
              <p:txBody>
                <a:bodyPr wrap="none">
                  <a:spAutoFit/>
                </a:bodyPr>
                <a:lstStyle/>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Sa solution générale recherchée :</a:t>
                  </a:r>
                </a:p>
                <a:p>
                  <a:pPr algn="ctr"/>
                  <a:r>
                    <a:rPr lang="fr-FR" dirty="0" smtClean="0">
                      <a:latin typeface="Times New Roman" panose="02020603050405020304" pitchFamily="18" charset="0"/>
                      <a:cs typeface="Times New Roman" panose="02020603050405020304" pitchFamily="18" charset="0"/>
                    </a:rPr>
                    <a:t> </a:t>
                  </a:r>
                  <a14:m>
                    <m:oMath xmlns:m="http://schemas.openxmlformats.org/officeDocument/2006/math">
                      <m:r>
                        <a:rPr lang="fr-FR" sz="2000" b="1" i="0" dirty="0" smtClean="0">
                          <a:solidFill>
                            <a:srgbClr val="000000"/>
                          </a:solidFill>
                          <a:latin typeface="Cambria Math" panose="02040503050406030204" pitchFamily="18" charset="0"/>
                        </a:rPr>
                        <m:t>𝚫</m:t>
                      </m:r>
                      <m:r>
                        <a:rPr lang="fr-FR" sz="2000" i="1" dirty="0">
                          <a:solidFill>
                            <a:srgbClr val="000000"/>
                          </a:solidFill>
                          <a:latin typeface="Cambria Math" panose="02040503050406030204" pitchFamily="18" charset="0"/>
                        </a:rPr>
                        <m:t>𝑻</m:t>
                      </m:r>
                      <m:r>
                        <a:rPr lang="fr-FR" sz="2000" i="1" dirty="0">
                          <a:solidFill>
                            <a:srgbClr val="000000"/>
                          </a:solidFill>
                          <a:latin typeface="Cambria Math" panose="02040503050406030204" pitchFamily="18" charset="0"/>
                        </a:rPr>
                        <m:t>(</m:t>
                      </m:r>
                      <m:r>
                        <a:rPr lang="fr-FR" sz="2000" b="0" i="1" dirty="0">
                          <a:solidFill>
                            <a:srgbClr val="000000"/>
                          </a:solidFill>
                          <a:latin typeface="Cambria Math" panose="02040503050406030204" pitchFamily="18" charset="0"/>
                        </a:rPr>
                        <m:t>𝑡</m:t>
                      </m:r>
                      <m:r>
                        <a:rPr lang="fr-FR" sz="2000" i="1" dirty="0">
                          <a:solidFill>
                            <a:srgbClr val="000000"/>
                          </a:solidFill>
                          <a:latin typeface="Cambria Math" panose="02040503050406030204" pitchFamily="18" charset="0"/>
                        </a:rPr>
                        <m:t>)=</m:t>
                      </m:r>
                      <m:acc>
                        <m:accPr>
                          <m:chr m:val="̂"/>
                          <m:ctrlPr>
                            <a:rPr lang="fr-FR" sz="2000" i="1" dirty="0">
                              <a:solidFill>
                                <a:srgbClr val="000000"/>
                              </a:solidFill>
                              <a:latin typeface="Cambria Math" panose="02040503050406030204" pitchFamily="18" charset="0"/>
                            </a:rPr>
                          </m:ctrlPr>
                        </m:accPr>
                        <m:e>
                          <m:r>
                            <a:rPr lang="fr-FR" sz="2000" b="1" i="0" dirty="0" smtClean="0">
                              <a:solidFill>
                                <a:srgbClr val="000000"/>
                              </a:solidFill>
                              <a:latin typeface="Cambria Math" panose="02040503050406030204" pitchFamily="18" charset="0"/>
                            </a:rPr>
                            <m:t>𝚫</m:t>
                          </m:r>
                          <m:r>
                            <a:rPr lang="fr-FR" sz="2000" b="1" i="1" dirty="0">
                              <a:solidFill>
                                <a:srgbClr val="000000"/>
                              </a:solidFill>
                              <a:latin typeface="Cambria Math" panose="02040503050406030204" pitchFamily="18" charset="0"/>
                            </a:rPr>
                            <m:t>𝑻</m:t>
                          </m:r>
                        </m:e>
                      </m:acc>
                      <m:sSup>
                        <m:sSupPr>
                          <m:ctrlPr>
                            <a:rPr lang="fr-FR" sz="2000" i="1" dirty="0">
                              <a:solidFill>
                                <a:srgbClr val="000000"/>
                              </a:solidFill>
                              <a:latin typeface="Cambria Math" panose="02040503050406030204" pitchFamily="18" charset="0"/>
                            </a:rPr>
                          </m:ctrlPr>
                        </m:sSupPr>
                        <m:e>
                          <m:r>
                            <a:rPr lang="fr-FR" sz="2000" i="1" dirty="0">
                              <a:solidFill>
                                <a:srgbClr val="000000"/>
                              </a:solidFill>
                              <a:latin typeface="Cambria Math" panose="02040503050406030204" pitchFamily="18" charset="0"/>
                            </a:rPr>
                            <m:t>𝑒</m:t>
                          </m:r>
                        </m:e>
                        <m:sup>
                          <m:f>
                            <m:fPr>
                              <m:ctrlPr>
                                <a:rPr lang="fr-FR" sz="2000" b="1" i="1" dirty="0" smtClean="0">
                                  <a:solidFill>
                                    <a:srgbClr val="FF0000"/>
                                  </a:solidFill>
                                  <a:latin typeface="Cambria Math" panose="02040503050406030204" pitchFamily="18" charset="0"/>
                                  <a:cs typeface="Times New Roman" panose="02020603050405020304" pitchFamily="18" charset="0"/>
                                </a:rPr>
                              </m:ctrlPr>
                            </m:fPr>
                            <m:num>
                              <m:r>
                                <a:rPr lang="fr-FR" sz="2000" b="1" i="1" dirty="0">
                                  <a:solidFill>
                                    <a:srgbClr val="FF0000"/>
                                  </a:solidFill>
                                  <a:latin typeface="Cambria Math" panose="02040503050406030204" pitchFamily="18" charset="0"/>
                                  <a:cs typeface="Times New Roman" panose="02020603050405020304" pitchFamily="18" charset="0"/>
                                </a:rPr>
                                <m:t>𝑩𝑨𝑪</m:t>
                              </m:r>
                              <m:r>
                                <a:rPr lang="fr-FR" sz="2000" b="1" dirty="0">
                                  <a:solidFill>
                                    <a:srgbClr val="FF0000"/>
                                  </a:solidFill>
                                  <a:latin typeface="Cambria Math" panose="02040503050406030204" pitchFamily="18" charset="0"/>
                                  <a:cs typeface="Times New Roman" panose="02020603050405020304" pitchFamily="18" charset="0"/>
                                </a:rPr>
                                <m:t>−</m:t>
                              </m:r>
                              <m:r>
                                <a:rPr lang="fr-FR" sz="2000" b="1" i="1" dirty="0">
                                  <a:solidFill>
                                    <a:srgbClr val="FF0000"/>
                                  </a:solidFill>
                                  <a:latin typeface="Cambria Math" panose="02040503050406030204" pitchFamily="18" charset="0"/>
                                  <a:cs typeface="Times New Roman" panose="02020603050405020304" pitchFamily="18" charset="0"/>
                                </a:rPr>
                                <m:t>𝑰</m:t>
                              </m:r>
                            </m:num>
                            <m:den>
                              <m:r>
                                <a:rPr lang="fr-FR" sz="2000" b="1" i="1" dirty="0">
                                  <a:solidFill>
                                    <a:srgbClr val="FF0000"/>
                                  </a:solidFill>
                                  <a:latin typeface="Cambria Math" panose="02040503050406030204" pitchFamily="18" charset="0"/>
                                  <a:cs typeface="Times New Roman" panose="02020603050405020304" pitchFamily="18" charset="0"/>
                                </a:rPr>
                                <m:t>𝝉</m:t>
                              </m:r>
                            </m:den>
                          </m:f>
                          <m:r>
                            <m:rPr>
                              <m:nor/>
                            </m:rPr>
                            <a:rPr lang="fr-FR" sz="2000" dirty="0">
                              <a:latin typeface="Times New Roman" panose="02020603050405020304" pitchFamily="18" charset="0"/>
                              <a:cs typeface="Times New Roman" panose="02020603050405020304" pitchFamily="18" charset="0"/>
                            </a:rPr>
                            <m:t> </m:t>
                          </m:r>
                          <m:r>
                            <a:rPr lang="fr-FR" sz="2000" i="1" dirty="0">
                              <a:solidFill>
                                <a:srgbClr val="000000"/>
                              </a:solidFill>
                              <a:latin typeface="Cambria Math" panose="02040503050406030204" pitchFamily="18" charset="0"/>
                            </a:rPr>
                            <m:t>𝑡</m:t>
                          </m:r>
                        </m:sup>
                      </m:sSup>
                    </m:oMath>
                  </a14:m>
                  <a:endParaRPr lang="fr-FR" sz="2000" dirty="0">
                    <a:latin typeface="Times New Roman" panose="02020603050405020304" pitchFamily="18" charset="0"/>
                    <a:cs typeface="Times New Roman" panose="02020603050405020304" pitchFamily="18"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1072240" y="5396933"/>
                  <a:ext cx="3525324" cy="803105"/>
                </a:xfrm>
                <a:prstGeom prst="rect">
                  <a:avLst/>
                </a:prstGeom>
                <a:blipFill rotWithShape="0">
                  <a:blip r:embed="rId9"/>
                  <a:stretch>
                    <a:fillRect l="-1211" t="-3788" r="-173"/>
                  </a:stretch>
                </a:blipFill>
              </p:spPr>
              <p:txBody>
                <a:bodyPr/>
                <a:lstStyle/>
                <a:p>
                  <a:r>
                    <a:rPr lang="fr-FR">
                      <a:noFill/>
                    </a:rPr>
                    <a:t> </a:t>
                  </a:r>
                </a:p>
              </p:txBody>
            </p:sp>
          </mc:Fallback>
        </mc:AlternateContent>
      </p:grpSp>
      <p:grpSp>
        <p:nvGrpSpPr>
          <p:cNvPr id="60" name="Groupe 59"/>
          <p:cNvGrpSpPr/>
          <p:nvPr/>
        </p:nvGrpSpPr>
        <p:grpSpPr>
          <a:xfrm>
            <a:off x="10409549" y="4946176"/>
            <a:ext cx="1782451" cy="1083613"/>
            <a:chOff x="10409549" y="4946176"/>
            <a:chExt cx="1782451" cy="1083613"/>
          </a:xfrm>
        </p:grpSpPr>
        <p:sp>
          <p:nvSpPr>
            <p:cNvPr id="6" name="ZoneTexte 5"/>
            <p:cNvSpPr txBox="1"/>
            <p:nvPr/>
          </p:nvSpPr>
          <p:spPr>
            <a:xfrm>
              <a:off x="10733007" y="5106459"/>
              <a:ext cx="1458993" cy="923330"/>
            </a:xfrm>
            <a:prstGeom prst="rect">
              <a:avLst/>
            </a:prstGeom>
            <a:noFill/>
          </p:spPr>
          <p:txBody>
            <a:bodyPr wrap="square" rtlCol="0">
              <a:spAutoFit/>
            </a:bodyPr>
            <a:lstStyle/>
            <a:p>
              <a:pPr algn="ctr"/>
              <a:r>
                <a:rPr lang="fr-FR" dirty="0" smtClean="0"/>
                <a:t>Phases des coefficients d’influence</a:t>
              </a:r>
              <a:endParaRPr lang="fr-FR" dirty="0"/>
            </a:p>
          </p:txBody>
        </p:sp>
        <p:cxnSp>
          <p:nvCxnSpPr>
            <p:cNvPr id="8" name="Connecteur droit avec flèche 7"/>
            <p:cNvCxnSpPr/>
            <p:nvPr/>
          </p:nvCxnSpPr>
          <p:spPr>
            <a:xfrm flipH="1" flipV="1">
              <a:off x="10409549" y="4946176"/>
              <a:ext cx="357717" cy="319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e 55"/>
          <p:cNvGrpSpPr/>
          <p:nvPr/>
        </p:nvGrpSpPr>
        <p:grpSpPr>
          <a:xfrm>
            <a:off x="6008070" y="2985077"/>
            <a:ext cx="5181529" cy="3061596"/>
            <a:chOff x="6008070" y="2985077"/>
            <a:chExt cx="5181529" cy="3061596"/>
          </a:xfrm>
        </p:grpSpPr>
        <p:sp>
          <p:nvSpPr>
            <p:cNvPr id="32" name="ZoneTexte 31"/>
            <p:cNvSpPr txBox="1"/>
            <p:nvPr/>
          </p:nvSpPr>
          <p:spPr>
            <a:xfrm>
              <a:off x="6008070" y="2985077"/>
              <a:ext cx="245079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a:t>
              </a:r>
              <a:endParaRPr lang="fr-FR" sz="2000" dirty="0"/>
            </a:p>
          </p:txBody>
        </p:sp>
        <mc:AlternateContent xmlns:mc="http://schemas.openxmlformats.org/markup-compatibility/2006" xmlns:a14="http://schemas.microsoft.com/office/drawing/2010/main">
          <mc:Choice Requires="a14">
            <p:sp>
              <p:nvSpPr>
                <p:cNvPr id="33" name="ZoneTexte 32"/>
                <p:cNvSpPr txBox="1"/>
                <p:nvPr/>
              </p:nvSpPr>
              <p:spPr>
                <a:xfrm>
                  <a:off x="6412009" y="4478099"/>
                  <a:ext cx="47775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r>
                          <a:rPr lang="fr-FR" sz="2000" i="1" dirty="0" smtClean="0">
                            <a:latin typeface="Cambria Math" panose="02040503050406030204" pitchFamily="18" charset="0"/>
                          </a:rPr>
                          <m:t>𝑅</m:t>
                        </m:r>
                        <m:r>
                          <a:rPr lang="fr-FR" sz="2000" b="0" i="1" dirty="0" smtClean="0">
                            <a:latin typeface="Cambria Math" panose="02040503050406030204" pitchFamily="18" charset="0"/>
                          </a:rPr>
                          <m:t>𝑒</m:t>
                        </m:r>
                        <m:d>
                          <m:dPr>
                            <m:ctrlPr>
                              <a:rPr lang="fr-FR" sz="2000" b="0" i="1" dirty="0" smtClean="0">
                                <a:latin typeface="Cambria Math" panose="02040503050406030204" pitchFamily="18" charset="0"/>
                              </a:rPr>
                            </m:ctrlPr>
                          </m:dPr>
                          <m:e>
                            <m:r>
                              <a:rPr lang="fr-FR" sz="2000" b="1" i="1" dirty="0" smtClean="0">
                                <a:latin typeface="Cambria Math" panose="02040503050406030204" pitchFamily="18" charset="0"/>
                              </a:rPr>
                              <m:t>𝑩𝑨𝑪</m:t>
                            </m:r>
                          </m:e>
                        </m:d>
                        <m:r>
                          <a:rPr lang="fr-FR" sz="2000" b="1" i="1" dirty="0" smtClean="0">
                            <a:latin typeface="Cambria Math" panose="02040503050406030204" pitchFamily="18" charset="0"/>
                          </a:rPr>
                          <m:t>=</m:t>
                        </m:r>
                        <m:d>
                          <m:dPr>
                            <m:begChr m:val="|"/>
                            <m:endChr m:val="|"/>
                            <m:ctrlPr>
                              <a:rPr lang="fr-FR"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fr-FR"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𝑩𝑨𝑪</m:t>
                            </m:r>
                          </m:e>
                        </m:d>
                        <m:r>
                          <m:rPr>
                            <m:sty m:val="p"/>
                          </m:rPr>
                          <a:rPr lang="fr-FR" sz="2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fr-FR" sz="2000" b="1" dirty="0">
                    <a:solidFill>
                      <a:schemeClr val="tx1"/>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412009" y="4478099"/>
                  <a:ext cx="4777590" cy="400110"/>
                </a:xfrm>
                <a:prstGeom prst="rect">
                  <a:avLst/>
                </a:prstGeom>
                <a:blipFill rotWithShape="0">
                  <a:blip r:embed="rId10"/>
                  <a:stretch>
                    <a:fillRect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790880" y="5338787"/>
                  <a:ext cx="3335978" cy="707886"/>
                </a:xfrm>
                <a:prstGeom prst="rect">
                  <a:avLst/>
                </a:prstGeom>
                <a:noFill/>
              </p:spPr>
              <p:txBody>
                <a:bodyPr wrap="none" rtlCol="0">
                  <a:spAutoFit/>
                </a:bodyPr>
                <a:lstStyle/>
                <a:p>
                  <a14:m>
                    <m:oMath xmlns:m="http://schemas.openxmlformats.org/officeDocument/2006/math">
                      <m:r>
                        <a:rPr lang="fr-FR" sz="2000" i="1" smtClean="0">
                          <a:solidFill>
                            <a:srgbClr val="00B050"/>
                          </a:solidFill>
                          <a:latin typeface="Cambria Math" panose="02040503050406030204" pitchFamily="18" charset="0"/>
                          <a:ea typeface="Cambria Math" panose="02040503050406030204" pitchFamily="18" charset="0"/>
                        </a:rPr>
                        <m:t>𝜍</m:t>
                      </m:r>
                      <m:r>
                        <a:rPr lang="fr-FR" sz="2000" b="0" i="1" smtClean="0">
                          <a:solidFill>
                            <a:srgbClr val="00B050"/>
                          </a:solidFill>
                          <a:latin typeface="Cambria Math" panose="02040503050406030204" pitchFamily="18" charset="0"/>
                          <a:ea typeface="Cambria Math" panose="02040503050406030204" pitchFamily="18" charset="0"/>
                        </a:rPr>
                        <m:t>≤1→</m:t>
                      </m:r>
                    </m:oMath>
                  </a14:m>
                  <a:r>
                    <a:rPr lang="fr-FR" sz="2000" dirty="0" smtClean="0">
                      <a:solidFill>
                        <a:srgbClr val="00B050"/>
                      </a:solidFill>
                    </a:rPr>
                    <a:t> Effet Morton Stable</a:t>
                  </a:r>
                </a:p>
                <a:p>
                  <a14:m>
                    <m:oMath xmlns:m="http://schemas.openxmlformats.org/officeDocument/2006/math">
                      <m:r>
                        <a:rPr lang="fr-FR" sz="2000" i="1">
                          <a:solidFill>
                            <a:srgbClr val="FF0000"/>
                          </a:solidFill>
                          <a:latin typeface="Cambria Math" panose="02040503050406030204" pitchFamily="18" charset="0"/>
                          <a:ea typeface="Cambria Math" panose="02040503050406030204" pitchFamily="18" charset="0"/>
                        </a:rPr>
                        <m:t>𝜍</m:t>
                      </m:r>
                      <m:r>
                        <a:rPr lang="fr-FR" sz="2000" b="0" i="1" smtClean="0">
                          <a:solidFill>
                            <a:srgbClr val="FF0000"/>
                          </a:solidFill>
                          <a:latin typeface="Cambria Math" panose="02040503050406030204" pitchFamily="18" charset="0"/>
                          <a:ea typeface="Cambria Math" panose="02040503050406030204" pitchFamily="18" charset="0"/>
                        </a:rPr>
                        <m:t>&gt;</m:t>
                      </m:r>
                      <m:r>
                        <a:rPr lang="fr-FR" sz="2000" i="1">
                          <a:solidFill>
                            <a:srgbClr val="FF0000"/>
                          </a:solidFill>
                          <a:latin typeface="Cambria Math" panose="02040503050406030204" pitchFamily="18" charset="0"/>
                          <a:ea typeface="Cambria Math" panose="02040503050406030204" pitchFamily="18" charset="0"/>
                        </a:rPr>
                        <m:t>1→</m:t>
                      </m:r>
                    </m:oMath>
                  </a14:m>
                  <a:r>
                    <a:rPr lang="fr-FR" sz="2000" dirty="0">
                      <a:solidFill>
                        <a:srgbClr val="FF0000"/>
                      </a:solidFill>
                    </a:rPr>
                    <a:t> Effet Morton </a:t>
                  </a:r>
                  <a:r>
                    <a:rPr lang="fr-FR" sz="2000" dirty="0" smtClean="0">
                      <a:solidFill>
                        <a:srgbClr val="FF0000"/>
                      </a:solidFill>
                    </a:rPr>
                    <a:t>instable</a:t>
                  </a:r>
                  <a:endParaRPr lang="fr-FR" sz="2000" dirty="0">
                    <a:solidFill>
                      <a:srgbClr val="FF0000"/>
                    </a:solidFill>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6790880" y="5338787"/>
                  <a:ext cx="3335978" cy="707886"/>
                </a:xfrm>
                <a:prstGeom prst="rect">
                  <a:avLst/>
                </a:prstGeom>
                <a:blipFill rotWithShape="0">
                  <a:blip r:embed="rId11"/>
                  <a:stretch>
                    <a:fillRect t="-5172" r="-914" b="-1465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1" name="Rectangle 50"/>
                <p:cNvSpPr/>
                <p:nvPr/>
              </p:nvSpPr>
              <p:spPr>
                <a:xfrm>
                  <a:off x="7832176" y="3619906"/>
                  <a:ext cx="151676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dirty="0" smtClean="0">
                                <a:solidFill>
                                  <a:schemeClr val="tx1"/>
                                </a:solidFill>
                                <a:latin typeface="Cambria Math" panose="02040503050406030204" pitchFamily="18" charset="0"/>
                                <a:cs typeface="Times New Roman" panose="02020603050405020304" pitchFamily="18" charset="0"/>
                              </a:rPr>
                            </m:ctrlPr>
                          </m:fPr>
                          <m:num>
                            <m:r>
                              <a:rPr lang="fr-FR" b="1" i="1" dirty="0">
                                <a:solidFill>
                                  <a:schemeClr val="tx1"/>
                                </a:solidFill>
                                <a:latin typeface="Cambria Math" panose="02040503050406030204" pitchFamily="18" charset="0"/>
                                <a:cs typeface="Times New Roman" panose="02020603050405020304" pitchFamily="18" charset="0"/>
                              </a:rPr>
                              <m:t>𝑩𝑨𝑪</m:t>
                            </m:r>
                            <m:r>
                              <a:rPr lang="fr-FR" b="0" dirty="0">
                                <a:solidFill>
                                  <a:schemeClr val="tx1"/>
                                </a:solidFill>
                                <a:latin typeface="Cambria Math" panose="02040503050406030204" pitchFamily="18" charset="0"/>
                                <a:cs typeface="Times New Roman" panose="02020603050405020304" pitchFamily="18" charset="0"/>
                              </a:rPr>
                              <m:t>−</m:t>
                            </m:r>
                            <m:r>
                              <a:rPr lang="fr-FR" b="0" i="1" dirty="0">
                                <a:solidFill>
                                  <a:schemeClr val="tx1"/>
                                </a:solidFill>
                                <a:latin typeface="Cambria Math" panose="02040503050406030204" pitchFamily="18" charset="0"/>
                                <a:cs typeface="Times New Roman" panose="02020603050405020304" pitchFamily="18" charset="0"/>
                              </a:rPr>
                              <m:t>𝐼</m:t>
                            </m:r>
                          </m:num>
                          <m:den>
                            <m:r>
                              <a:rPr lang="fr-FR" b="0" i="1" dirty="0">
                                <a:solidFill>
                                  <a:schemeClr val="tx1"/>
                                </a:solidFill>
                                <a:latin typeface="Cambria Math" panose="02040503050406030204" pitchFamily="18" charset="0"/>
                                <a:cs typeface="Times New Roman" panose="02020603050405020304" pitchFamily="18" charset="0"/>
                              </a:rPr>
                              <m:t>𝜏</m:t>
                            </m:r>
                          </m:den>
                        </m:f>
                        <m:r>
                          <a:rPr lang="fr-FR" b="0" i="1" dirty="0" smtClean="0">
                            <a:solidFill>
                              <a:schemeClr val="tx1"/>
                            </a:solidFill>
                            <a:latin typeface="Cambria Math" panose="02040503050406030204" pitchFamily="18" charset="0"/>
                            <a:cs typeface="Times New Roman" panose="02020603050405020304" pitchFamily="18" charset="0"/>
                          </a:rPr>
                          <m:t>&lt;0</m:t>
                        </m:r>
                      </m:oMath>
                    </m:oMathPara>
                  </a14:m>
                  <a:endParaRPr lang="fr-FR" dirty="0">
                    <a:solidFill>
                      <a:schemeClr val="tx1"/>
                    </a:solidFill>
                  </a:endParaRPr>
                </a:p>
              </p:txBody>
            </p:sp>
          </mc:Choice>
          <mc:Fallback>
            <p:sp>
              <p:nvSpPr>
                <p:cNvPr id="51" name="Rectangle 50"/>
                <p:cNvSpPr>
                  <a:spLocks noRot="1" noChangeAspect="1" noMove="1" noResize="1" noEditPoints="1" noAdjustHandles="1" noChangeArrowheads="1" noChangeShapeType="1" noTextEdit="1"/>
                </p:cNvSpPr>
                <p:nvPr/>
              </p:nvSpPr>
              <p:spPr>
                <a:xfrm>
                  <a:off x="7832176" y="3619906"/>
                  <a:ext cx="1516762" cy="612732"/>
                </a:xfrm>
                <a:prstGeom prst="rect">
                  <a:avLst/>
                </a:prstGeom>
                <a:blipFill>
                  <a:blip r:embed="rId12"/>
                  <a:stretch>
                    <a:fillRect/>
                  </a:stretch>
                </a:blipFill>
              </p:spPr>
              <p:txBody>
                <a:bodyPr/>
                <a:lstStyle/>
                <a:p>
                  <a:r>
                    <a:rPr lang="fr-FR">
                      <a:noFill/>
                    </a:rPr>
                    <a:t> </a:t>
                  </a:r>
                </a:p>
              </p:txBody>
            </p:sp>
          </mc:Fallback>
        </mc:AlternateContent>
      </p:grpSp>
      <p:grpSp>
        <p:nvGrpSpPr>
          <p:cNvPr id="58" name="Groupe 57"/>
          <p:cNvGrpSpPr/>
          <p:nvPr/>
        </p:nvGrpSpPr>
        <p:grpSpPr>
          <a:xfrm>
            <a:off x="6103634" y="937353"/>
            <a:ext cx="4765182" cy="1421772"/>
            <a:chOff x="6103634" y="937353"/>
            <a:chExt cx="4765182" cy="1421772"/>
          </a:xfrm>
        </p:grpSpPr>
        <p:grpSp>
          <p:nvGrpSpPr>
            <p:cNvPr id="11" name="Groupe 10"/>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2" name="Rectangle 11"/>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p:cxnSp>
            <p:nvCxnSpPr>
              <p:cNvPr id="13" name="Connecteur droit avec flèche 12"/>
              <p:cNvCxnSpPr>
                <a:stCxn id="12" idx="3"/>
                <a:endCxn id="2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21" idx="3"/>
                <a:endCxn id="2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e 14"/>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9" name="Rectangle 2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15"/>
                      <a:stretch>
                        <a:fillRect/>
                      </a:stretch>
                    </a:blipFill>
                  </p:spPr>
                  <p:txBody>
                    <a:bodyPr/>
                    <a:lstStyle/>
                    <a:p>
                      <a:r>
                        <a:rPr lang="fr-FR">
                          <a:noFill/>
                        </a:rPr>
                        <a:t> </a:t>
                      </a:r>
                    </a:p>
                  </p:txBody>
                </p:sp>
              </mc:Fallback>
            </mc:AlternateContent>
            <p:cxnSp>
              <p:nvCxnSpPr>
                <p:cNvPr id="30" name="Connecteur droit avec flèche 2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rganigramme : Ou 34"/>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 name="Groupe 15"/>
              <p:cNvGrpSpPr/>
              <p:nvPr/>
            </p:nvGrpSpPr>
            <p:grpSpPr>
              <a:xfrm>
                <a:off x="985303" y="4958982"/>
                <a:ext cx="4775416" cy="687229"/>
                <a:chOff x="2254150" y="2231710"/>
                <a:chExt cx="9290150" cy="1342134"/>
              </a:xfrm>
            </p:grpSpPr>
            <p:cxnSp>
              <p:nvCxnSpPr>
                <p:cNvPr id="24" name="Connecteur droit avec flèche 23"/>
                <p:cNvCxnSpPr>
                  <a:stCxn id="2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7" name="Connecteur droit avec flèche 2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8" name="Connecteur droit avec flèche 27"/>
                <p:cNvCxnSpPr>
                  <a:stCxn id="35"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Rectangle 16"/>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6"/>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20"/>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21"/>
                    <a:stretch>
                      <a:fillRect/>
                    </a:stretch>
                  </a:blipFill>
                  <a:ln w="19050">
                    <a:solidFill>
                      <a:schemeClr val="tx1"/>
                    </a:solidFill>
                    <a:prstDash val="dash"/>
                  </a:ln>
                </p:spPr>
                <p:txBody>
                  <a:bodyPr/>
                  <a:lstStyle/>
                  <a:p>
                    <a:r>
                      <a:rPr lang="fr-FR">
                        <a:noFill/>
                      </a:rPr>
                      <a:t> </a:t>
                    </a:r>
                  </a:p>
                </p:txBody>
              </p:sp>
            </mc:Fallback>
          </mc:AlternateContent>
          <p:sp>
            <p:nvSpPr>
              <p:cNvPr id="23" name="Flèche gauche 22"/>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57" name="Rectangle 56"/>
            <p:cNvSpPr/>
            <p:nvPr/>
          </p:nvSpPr>
          <p:spPr>
            <a:xfrm>
              <a:off x="6771565" y="937353"/>
              <a:ext cx="3637984" cy="369332"/>
            </a:xfrm>
            <a:prstGeom prst="rect">
              <a:avLst/>
            </a:prstGeom>
          </p:spPr>
          <p:txBody>
            <a:bodyPr wrap="none">
              <a:spAutoFit/>
            </a:bodyPr>
            <a:lstStyle/>
            <a:p>
              <a:r>
                <a:rPr lang="fr-FR" dirty="0" smtClean="0"/>
                <a:t>Rappel «</a:t>
              </a:r>
              <a:r>
                <a:rPr lang="fr-FR" dirty="0"/>
                <a:t> système » de l’effet Morton</a:t>
              </a:r>
            </a:p>
          </p:txBody>
        </p:sp>
      </p:grpSp>
      <p:sp>
        <p:nvSpPr>
          <p:cNvPr id="62" name="Rectangle 61"/>
          <p:cNvSpPr/>
          <p:nvPr/>
        </p:nvSpPr>
        <p:spPr>
          <a:xfrm>
            <a:off x="98745" y="6417938"/>
            <a:ext cx="11394755" cy="246221"/>
          </a:xfrm>
          <a:prstGeom prst="rect">
            <a:avLst/>
          </a:prstGeom>
        </p:spPr>
        <p:txBody>
          <a:bodyPr wrap="square">
            <a:spAutoFit/>
          </a:bodyPr>
          <a:lstStyle/>
          <a:p>
            <a:r>
              <a:rPr lang="fr-FR" sz="1000" dirty="0">
                <a:ea typeface="微软雅黑" panose="020B0503020204020204" pitchFamily="34" charset="-122"/>
                <a:cs typeface="Times New Roman" panose="02020603050405020304" pitchFamily="18" charset="0"/>
              </a:rPr>
              <a:t>[3] </a:t>
            </a:r>
            <a:r>
              <a:rPr lang="en-US" sz="1000" dirty="0"/>
              <a:t>Murphy, B.T. and Lorenz, J.A., 2010, “Simplified Morton Effect Analysis for Synchronous Spiral Instability”, ASME Journal of Vibration and Acoustics, Vol. 132, October, 2010</a:t>
            </a:r>
          </a:p>
        </p:txBody>
      </p:sp>
      <p:sp>
        <p:nvSpPr>
          <p:cNvPr id="5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92452578"/>
      </p:ext>
    </p:extLst>
  </p:cSld>
  <p:clrMapOvr>
    <a:masterClrMapping/>
  </p:clrMapOvr>
  <mc:AlternateContent xmlns:mc="http://schemas.openxmlformats.org/markup-compatibility/2006" xmlns:p14="http://schemas.microsoft.com/office/powerpoint/2010/main">
    <mc:Choice Requires="p14">
      <p:transition spd="slow" p14:dur="2000" advTm="76277"/>
    </mc:Choice>
    <mc:Fallback xmlns="">
      <p:transition spd="slow" advTm="762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4"/>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5"/>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6"/>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a:t>
                </a:r>
                <a:r>
                  <a:rPr lang="fr-FR" sz="2400" dirty="0" smtClean="0"/>
                  <a:t>des 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adaptée dans un cadre industriel</a:t>
                </a:r>
                <a:endParaRPr lang="fr-FR" sz="24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
        <p:nvSpPr>
          <p:cNvPr id="4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95770902"/>
      </p:ext>
    </p:extLst>
  </p:cSld>
  <p:clrMapOvr>
    <a:masterClrMapping/>
  </p:clrMapOvr>
  <mc:AlternateContent xmlns:mc="http://schemas.openxmlformats.org/markup-compatibility/2006" xmlns:p14="http://schemas.microsoft.com/office/powerpoint/2010/main">
    <mc:Choice Requires="p14">
      <p:transition spd="slow" p14:dur="2000" advTm="75670"/>
    </mc:Choice>
    <mc:Fallback xmlns="">
      <p:transition spd="slow" advTm="756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18301" y="5630191"/>
              <a:ext cx="3768019"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sp>
            <p:nvSpPr>
              <p:cNvPr id="130" name="ZoneTexte 129"/>
              <p:cNvSpPr txBox="1"/>
              <p:nvPr/>
            </p:nvSpPr>
            <p:spPr>
              <a:xfrm>
                <a:off x="6359012" y="5478502"/>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59307" y="479739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242593"/>
      </p:ext>
    </p:extLst>
  </p:cSld>
  <p:clrMapOvr>
    <a:masterClrMapping/>
  </p:clrMapOvr>
  <mc:AlternateContent xmlns:mc="http://schemas.openxmlformats.org/markup-compatibility/2006" xmlns:p14="http://schemas.microsoft.com/office/powerpoint/2010/main">
    <mc:Choice Requires="p14">
      <p:transition spd="slow" p14:dur="2000" advTm="78524"/>
    </mc:Choice>
    <mc:Fallback xmlns="">
      <p:transition spd="slow" advTm="7852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4"/>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1395558"/>
      </p:ext>
    </p:extLst>
  </p:cSld>
  <p:clrMapOvr>
    <a:masterClrMapping/>
  </p:clrMapOvr>
  <mc:AlternateContent xmlns:mc="http://schemas.openxmlformats.org/markup-compatibility/2006" xmlns:p14="http://schemas.microsoft.com/office/powerpoint/2010/main">
    <mc:Choice Requires="p14">
      <p:transition spd="slow" p14:dur="2000" advTm="52665"/>
    </mc:Choice>
    <mc:Fallback xmlns="">
      <p:transition spd="slow" advTm="52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4"/>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a:t>
            </a:r>
            <a:r>
              <a:rPr lang="fr-FR" dirty="0"/>
              <a:t>grand pas </a:t>
            </a:r>
            <a:r>
              <a:rPr lang="fr-FR" dirty="0" smtClean="0"/>
              <a:t>de temps</a:t>
            </a:r>
          </a:p>
          <a:p>
            <a:pPr marL="285750" indent="-285750">
              <a:buFont typeface="Arial" panose="020B0604020202020204" pitchFamily="34" charset="0"/>
              <a:buChar char="•"/>
            </a:pPr>
            <a:r>
              <a:rPr lang="fr-FR" b="1" dirty="0" smtClean="0"/>
              <a:t>Réduire le temps de calcul</a:t>
            </a:r>
            <a:endParaRPr lang="fr-FR" b="1" dirty="0"/>
          </a:p>
        </p:txBody>
      </p:sp>
      <p:sp>
        <p:nvSpPr>
          <p:cNvPr id="56" name="ZoneTexte 55"/>
          <p:cNvSpPr txBox="1"/>
          <p:nvPr/>
        </p:nvSpPr>
        <p:spPr>
          <a:xfrm>
            <a:off x="6363007" y="2865652"/>
            <a:ext cx="5686018"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p:sp>
        <p:nvSpPr>
          <p:cNvPr id="57" name="ZoneTexte 56"/>
          <p:cNvSpPr txBox="1"/>
          <p:nvPr/>
        </p:nvSpPr>
        <p:spPr>
          <a:xfrm>
            <a:off x="6391839" y="4342980"/>
            <a:ext cx="5000062" cy="1200329"/>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47551888"/>
      </p:ext>
    </p:extLst>
  </p:cSld>
  <p:clrMapOvr>
    <a:masterClrMapping/>
  </p:clrMapOvr>
  <mc:AlternateContent xmlns:mc="http://schemas.openxmlformats.org/markup-compatibility/2006" xmlns:p14="http://schemas.microsoft.com/office/powerpoint/2010/main">
    <mc:Choice Requires="p14">
      <p:transition spd="slow" p14:dur="2000" advTm="63460"/>
    </mc:Choice>
    <mc:Fallback xmlns="">
      <p:transition spd="slow" advTm="63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694060" y="956765"/>
            <a:ext cx="7806561" cy="400110"/>
          </a:xfrm>
          <a:prstGeom prst="rect">
            <a:avLst/>
          </a:prstGeom>
          <a:noFill/>
        </p:spPr>
        <p:txBody>
          <a:bodyPr wrap="none" rtlCol="0">
            <a:spAutoFit/>
          </a:bodyPr>
          <a:lstStyle/>
          <a:p>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72800" cy="369332"/>
          </a:xfrm>
          <a:prstGeom prst="rect">
            <a:avLst/>
          </a:prstGeom>
        </p:spPr>
        <p:txBody>
          <a:bodyPr wrap="none">
            <a:spAutoFit/>
          </a:bodyPr>
          <a:lstStyle/>
          <a:p>
            <a:pPr marL="285750" indent="-285750">
              <a:buFont typeface="Wingdings" panose="05000000000000000000" pitchFamily="2" charset="2"/>
              <a:buChar char="q"/>
            </a:pPr>
            <a:r>
              <a:rPr lang="fr-FR" dirty="0"/>
              <a:t>L</a:t>
            </a:r>
            <a:r>
              <a:rPr lang="fr-FR" dirty="0" smtClean="0"/>
              <a:t>’équation 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499186" cy="369332"/>
              </a:xfrm>
              <a:prstGeom prst="rect">
                <a:avLst/>
              </a:prstGeom>
            </p:spPr>
            <p:txBody>
              <a:bodyPr wrap="none">
                <a:spAutoFit/>
              </a:bodyPr>
              <a:lstStyle/>
              <a:p>
                <a:pPr marL="285750" indent="-285750">
                  <a:buFont typeface="Wingdings" panose="05000000000000000000" pitchFamily="2" charset="2"/>
                  <a:buChar char="q"/>
                </a:pPr>
                <a:r>
                  <a:rPr lang="fr-FR" dirty="0" smtClean="0"/>
                  <a:t>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visqueuse</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499186" cy="369332"/>
              </a:xfrm>
              <a:prstGeom prst="rect">
                <a:avLst/>
              </a:prstGeom>
              <a:blipFill rotWithShape="0">
                <a:blip r:embed="rId5"/>
                <a:stretch>
                  <a:fillRect l="-502" t="-8197" b="-24590"/>
                </a:stretch>
              </a:blipFill>
            </p:spPr>
            <p:txBody>
              <a:bodyPr/>
              <a:lstStyle/>
              <a:p>
                <a:r>
                  <a:rPr lang="fr-FR">
                    <a:noFill/>
                  </a:rPr>
                  <a:t> </a:t>
                </a:r>
              </a:p>
            </p:txBody>
          </p:sp>
        </mc:Fallback>
      </mc:AlternateContent>
      <p:sp>
        <p:nvSpPr>
          <p:cNvPr id="89" name="Ellipse 88"/>
          <p:cNvSpPr/>
          <p:nvPr/>
        </p:nvSpPr>
        <p:spPr>
          <a:xfrm>
            <a:off x="8498158" y="4615922"/>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8991600" y="4191985"/>
            <a:ext cx="526019" cy="42393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207408" y="137893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ont écrit la contrainte supplémentaire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877617"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𝑟𝑢𝑝𝑡𝑢𝑟𝑒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877617"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Wingdings" panose="05000000000000000000" pitchFamily="2" charset="2"/>
              <a:buChar char="q"/>
            </a:pPr>
            <a:r>
              <a:rPr lang="fr-FR" dirty="0" smtClean="0"/>
              <a:t>Pour bien déterminer le flux thermique avec un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115122" y="1528769"/>
            <a:ext cx="7231216" cy="1988366"/>
            <a:chOff x="115122" y="1528769"/>
            <a:chExt cx="7231216" cy="1988366"/>
          </a:xfrm>
        </p:grpSpPr>
        <p:sp>
          <p:nvSpPr>
            <p:cNvPr id="9" name="Rectangle 8"/>
            <p:cNvSpPr/>
            <p:nvPr/>
          </p:nvSpPr>
          <p:spPr>
            <a:xfrm>
              <a:off x="608580" y="1528769"/>
              <a:ext cx="3920560" cy="369332"/>
            </a:xfrm>
            <a:prstGeom prst="rect">
              <a:avLst/>
            </a:prstGeom>
          </p:spPr>
          <p:txBody>
            <a:bodyPr wrap="none">
              <a:spAutoFit/>
            </a:bodyPr>
            <a:lstStyle/>
            <a:p>
              <a:pPr marL="285750" indent="-285750">
                <a:buFont typeface="Wingdings" panose="05000000000000000000" pitchFamily="2" charset="2"/>
                <a:buChar char="q"/>
              </a:pPr>
              <a:r>
                <a:rPr lang="fr-FR" dirty="0" smtClean="0"/>
                <a:t>L’équation </a:t>
              </a:r>
              <a:r>
                <a:rPr lang="fr-FR" dirty="0"/>
                <a:t>de </a:t>
              </a:r>
              <a:r>
                <a:rPr lang="fr-FR" dirty="0" smtClean="0"/>
                <a:t>Reynolds généralisée : </a:t>
              </a:r>
              <a:endParaRPr lang="fr-FR" dirty="0"/>
            </a:p>
          </p:txBody>
        </p:sp>
        <mc:AlternateContent xmlns:mc="http://schemas.openxmlformats.org/markup-compatibility/2006">
          <mc:Choice xmlns:a14="http://schemas.microsoft.com/office/drawing/2010/main" Requires="a14">
            <p:sp>
              <p:nvSpPr>
                <p:cNvPr id="28" name="Rectangle 27"/>
                <p:cNvSpPr/>
                <p:nvPr/>
              </p:nvSpPr>
              <p:spPr>
                <a:xfrm>
                  <a:off x="115122" y="2017760"/>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p:sp>
              <p:nvSpPr>
                <p:cNvPr id="28" name="Rectangle 27"/>
                <p:cNvSpPr>
                  <a:spLocks noRot="1" noChangeAspect="1" noMove="1" noResize="1" noEditPoints="1" noAdjustHandles="1" noChangeArrowheads="1" noChangeShapeType="1" noTextEdit="1"/>
                </p:cNvSpPr>
                <p:nvPr/>
              </p:nvSpPr>
              <p:spPr>
                <a:xfrm>
                  <a:off x="115122" y="2017760"/>
                  <a:ext cx="7231216"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97" name="Rectangle 96"/>
                <p:cNvSpPr/>
                <p:nvPr/>
              </p:nvSpPr>
              <p:spPr>
                <a:xfrm>
                  <a:off x="450073" y="2870804"/>
                  <a:ext cx="6722610" cy="646331"/>
                </a:xfrm>
                <a:prstGeom prst="rect">
                  <a:avLst/>
                </a:prstGeom>
              </p:spPr>
              <p:txBody>
                <a:bodyPr wrap="none">
                  <a:spAutoFit/>
                </a:bodyPr>
                <a:lstStyle/>
                <a:p>
                  <a:pPr marL="285750" indent="-285750">
                    <a:buFont typeface="Arial" panose="020B0604020202020204" pitchFamily="34" charset="0"/>
                    <a:buChar char="•"/>
                  </a:pPr>
                  <a:r>
                    <a:rPr lang="fr-FR" dirty="0" smtClean="0"/>
                    <a:t>Fraction de remplissage </a:t>
                  </a:r>
                  <a14:m>
                    <m:oMath xmlns:m="http://schemas.openxmlformats.org/officeDocument/2006/math">
                      <m:r>
                        <a:rPr lang="fr-FR" i="1">
                          <a:latin typeface="Cambria Math" panose="02040503050406030204" pitchFamily="18" charset="0"/>
                        </a:rPr>
                        <m:t>𝜃</m:t>
                      </m:r>
                    </m:oMath>
                  </a14:m>
                  <a:r>
                    <a:rPr lang="fr-FR" dirty="0" smtClean="0"/>
                    <a:t> pour considérer la rupture du film</a:t>
                  </a:r>
                </a:p>
                <a:p>
                  <a:pPr marL="285750" indent="-285750">
                    <a:buFont typeface="Arial" panose="020B0604020202020204" pitchFamily="34" charset="0"/>
                    <a:buChar char="•"/>
                  </a:pPr>
                  <a:r>
                    <a:rPr lang="fr-FR" dirty="0" smtClean="0"/>
                    <a:t>Contrainte </a:t>
                  </a:r>
                  <a:r>
                    <a:rPr lang="fr-FR" dirty="0"/>
                    <a:t>supplémentaire [4]:   </a:t>
                  </a:r>
                  <a14:m>
                    <m:oMath xmlns:m="http://schemas.openxmlformats.org/officeDocument/2006/math">
                      <m:r>
                        <a:rPr lang="fr-FR" i="1">
                          <a:latin typeface="Cambria Math" panose="02040503050406030204" pitchFamily="18" charset="0"/>
                        </a:rPr>
                        <m:t>𝑝</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=0 </m:t>
                      </m:r>
                      <m:r>
                        <a:rPr lang="fr-FR" i="1">
                          <a:latin typeface="Cambria Math" panose="02040503050406030204" pitchFamily="18" charset="0"/>
                        </a:rPr>
                        <m:t>𝑎𝑣𝑒𝑐</m:t>
                      </m:r>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i="1">
                          <a:latin typeface="Cambria Math" panose="02040503050406030204" pitchFamily="18" charset="0"/>
                        </a:rPr>
                        <m:t>𝑒𝑡</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m:t>
                      </m:r>
                    </m:oMath>
                  </a14:m>
                  <a:endParaRPr lang="fr-FR" dirty="0"/>
                </a:p>
              </p:txBody>
            </p:sp>
          </mc:Choice>
          <mc:Fallback>
            <p:sp>
              <p:nvSpPr>
                <p:cNvPr id="97" name="Rectangle 96"/>
                <p:cNvSpPr>
                  <a:spLocks noRot="1" noChangeAspect="1" noMove="1" noResize="1" noEditPoints="1" noAdjustHandles="1" noChangeArrowheads="1" noChangeShapeType="1" noTextEdit="1"/>
                </p:cNvSpPr>
                <p:nvPr/>
              </p:nvSpPr>
              <p:spPr>
                <a:xfrm>
                  <a:off x="450073" y="2870804"/>
                  <a:ext cx="6722610" cy="646331"/>
                </a:xfrm>
                <a:prstGeom prst="rect">
                  <a:avLst/>
                </a:prstGeom>
                <a:blipFill>
                  <a:blip r:embed="rId9"/>
                  <a:stretch>
                    <a:fillRect l="-635" t="-5660" b="-14151"/>
                  </a:stretch>
                </a:blipFill>
              </p:spPr>
              <p:txBody>
                <a:bodyPr/>
                <a:lstStyle/>
                <a:p>
                  <a:r>
                    <a:rPr lang="fr-FR">
                      <a:noFill/>
                    </a:rPr>
                    <a:t> </a:t>
                  </a:r>
                </a:p>
              </p:txBody>
            </p:sp>
          </mc:Fallback>
        </mc:AlternateContent>
      </p:grpSp>
      <p:sp>
        <p:nvSpPr>
          <p:cNvPr id="7" name="Rectangle 6"/>
          <p:cNvSpPr/>
          <p:nvPr/>
        </p:nvSpPr>
        <p:spPr>
          <a:xfrm>
            <a:off x="15268" y="6381379"/>
            <a:ext cx="10375641" cy="246221"/>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[4] </a:t>
            </a:r>
            <a:r>
              <a:rPr lang="en-US" sz="1000" dirty="0" err="1"/>
              <a:t>Woloszynski</a:t>
            </a:r>
            <a:r>
              <a:rPr lang="en-US" sz="1000" dirty="0"/>
              <a:t>, T; </a:t>
            </a:r>
            <a:r>
              <a:rPr lang="en-US" sz="1000" dirty="0" err="1"/>
              <a:t>Podsiadlo</a:t>
            </a:r>
            <a:r>
              <a:rPr lang="en-US" sz="1000" dirty="0"/>
              <a:t>, P; </a:t>
            </a:r>
            <a:r>
              <a:rPr lang="en-US" sz="1000" dirty="0" err="1"/>
              <a:t>Stachowiak</a:t>
            </a:r>
            <a:r>
              <a:rPr lang="en-US" sz="1000" dirty="0"/>
              <a:t>, GW.,  “Efficient Solution to the Cavitation Problem in Hydrodynamic”, Tribology Letters, Springer, 2015</a:t>
            </a:r>
            <a:endParaRPr lang="fr-FR" sz="1000"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88346982"/>
      </p:ext>
    </p:extLst>
  </p:cSld>
  <p:clrMapOvr>
    <a:masterClrMapping/>
  </p:clrMapOvr>
  <mc:AlternateContent xmlns:mc="http://schemas.openxmlformats.org/markup-compatibility/2006" xmlns:p14="http://schemas.microsoft.com/office/powerpoint/2010/main">
    <mc:Choice Requires="p14">
      <p:transition spd="slow" p14:dur="2000" advTm="133389"/>
    </mc:Choice>
    <mc:Fallback xmlns="">
      <p:transition spd="slow" advTm="1333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680462" y="1142146"/>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3" y="921886"/>
            <a:ext cx="4715155"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2" y="1486196"/>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926215" y="3256352"/>
                <a:ext cx="249142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r>
                  <a:rPr lang="fr-FR" sz="1600" dirty="0" smtClean="0"/>
                  <a:t>Maillage: </a:t>
                </a:r>
                <a:r>
                  <a:rPr lang="fr-FR" sz="1600" dirty="0"/>
                  <a:t/>
                </a:r>
                <a:br>
                  <a:rPr lang="fr-FR" sz="1600" dirty="0"/>
                </a:br>
                <a:r>
                  <a:rPr lang="fr-FR" sz="1600" dirty="0"/>
                  <a:t>30 x </a:t>
                </a:r>
                <a:r>
                  <a:rPr lang="fr-FR" sz="1600" dirty="0" smtClean="0"/>
                  <a:t>120 (volumes) </a:t>
                </a:r>
              </a:p>
              <a:p>
                <a:pPr algn="ctr"/>
                <a:r>
                  <a:rPr lang="fr-FR" dirty="0" smtClean="0">
                    <a:ea typeface="Cambria Math" panose="02040503050406030204" pitchFamily="18" charset="0"/>
                  </a:rPr>
                  <a:t>Temps </a:t>
                </a: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6926215" y="3256352"/>
                <a:ext cx="249142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24696" y="3256352"/>
                <a:ext cx="2478974"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p>
              <a:p>
                <a:endParaRPr lang="fr-FR" sz="1600" dirty="0" smtClean="0"/>
              </a:p>
              <a:p>
                <a:pPr algn="ctr"/>
                <a:r>
                  <a:rPr lang="fr-FR" sz="1600" dirty="0" smtClean="0"/>
                  <a:t>Maillage: </a:t>
                </a:r>
                <a:br>
                  <a:rPr lang="fr-FR" sz="1600" dirty="0" smtClean="0"/>
                </a:br>
                <a:r>
                  <a:rPr lang="fr-FR" sz="1600" dirty="0" smtClean="0"/>
                  <a:t>30 x 10 (points de </a:t>
                </a:r>
                <a:r>
                  <a:rPr lang="fr-FR" sz="1600" dirty="0"/>
                  <a:t>L</a:t>
                </a:r>
                <a:r>
                  <a:rPr lang="fr-FR" sz="1600" dirty="0" smtClean="0"/>
                  <a:t>obatto)</a:t>
                </a:r>
                <a:br>
                  <a:rPr lang="fr-FR" sz="1600"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24696" y="3256352"/>
                <a:ext cx="2478974"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1" y="5239687"/>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grpSp>
        <p:nvGrpSpPr>
          <p:cNvPr id="24" name="Groupe 23"/>
          <p:cNvGrpSpPr/>
          <p:nvPr/>
        </p:nvGrpSpPr>
        <p:grpSpPr>
          <a:xfrm>
            <a:off x="8102600" y="1252501"/>
            <a:ext cx="3797298" cy="1487281"/>
            <a:chOff x="8102600" y="1252501"/>
            <a:chExt cx="3797298" cy="1487281"/>
          </a:xfrm>
        </p:grpSpPr>
        <p:cxnSp>
          <p:nvCxnSpPr>
            <p:cNvPr id="9" name="Connecteur droit avec flèche 8"/>
            <p:cNvCxnSpPr/>
            <p:nvPr/>
          </p:nvCxnSpPr>
          <p:spPr>
            <a:xfrm>
              <a:off x="8102600" y="2593304"/>
              <a:ext cx="25781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868362" y="2250467"/>
              <a:ext cx="1312667" cy="369332"/>
            </a:xfrm>
            <a:prstGeom prst="rect">
              <a:avLst/>
            </a:prstGeom>
          </p:spPr>
          <p:txBody>
            <a:bodyPr wrap="none">
              <a:spAutoFit/>
            </a:bodyPr>
            <a:lstStyle/>
            <a:p>
              <a:r>
                <a:rPr lang="fr-FR" dirty="0" smtClean="0">
                  <a:solidFill>
                    <a:srgbClr val="2E75B6"/>
                  </a:solidFill>
                </a:rPr>
                <a:t>30 volumes </a:t>
              </a:r>
              <a:endParaRPr lang="fr-FR" dirty="0">
                <a:solidFill>
                  <a:srgbClr val="2E75B6"/>
                </a:solidFill>
              </a:endParaRPr>
            </a:p>
          </p:txBody>
        </p:sp>
        <p:cxnSp>
          <p:nvCxnSpPr>
            <p:cNvPr id="14" name="Connecteur droit avec flèche 13"/>
            <p:cNvCxnSpPr/>
            <p:nvPr/>
          </p:nvCxnSpPr>
          <p:spPr>
            <a:xfrm>
              <a:off x="8432800" y="1676400"/>
              <a:ext cx="0" cy="10633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nvGrpSpPr>
            <p:cNvPr id="23" name="Groupe 22"/>
            <p:cNvGrpSpPr/>
            <p:nvPr/>
          </p:nvGrpSpPr>
          <p:grpSpPr>
            <a:xfrm>
              <a:off x="8458200" y="1252501"/>
              <a:ext cx="3441698" cy="1048415"/>
              <a:chOff x="8458200" y="1252501"/>
              <a:chExt cx="3441698" cy="1048415"/>
            </a:xfrm>
          </p:grpSpPr>
          <p:cxnSp>
            <p:nvCxnSpPr>
              <p:cNvPr id="20" name="Connecteur en arc 19"/>
              <p:cNvCxnSpPr/>
              <p:nvPr/>
            </p:nvCxnSpPr>
            <p:spPr>
              <a:xfrm rot="10800000" flipV="1">
                <a:off x="8458200" y="1486196"/>
                <a:ext cx="1879600" cy="814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ZoneTexte 20"/>
              <p:cNvSpPr txBox="1"/>
              <p:nvPr/>
            </p:nvSpPr>
            <p:spPr>
              <a:xfrm>
                <a:off x="10181029" y="1252501"/>
                <a:ext cx="1718869" cy="646331"/>
              </a:xfrm>
              <a:prstGeom prst="rect">
                <a:avLst/>
              </a:prstGeom>
              <a:noFill/>
            </p:spPr>
            <p:txBody>
              <a:bodyPr wrap="square" rtlCol="0">
                <a:spAutoFit/>
              </a:bodyPr>
              <a:lstStyle/>
              <a:p>
                <a:pPr algn="ctr"/>
                <a:r>
                  <a:rPr lang="fr-FR" dirty="0" smtClean="0">
                    <a:solidFill>
                      <a:srgbClr val="2E75B6"/>
                    </a:solidFill>
                  </a:rPr>
                  <a:t>Discrétisations différentes</a:t>
                </a:r>
                <a:endParaRPr lang="fr-FR" dirty="0">
                  <a:solidFill>
                    <a:srgbClr val="2E75B6"/>
                  </a:solidFill>
                </a:endParaRPr>
              </a:p>
            </p:txBody>
          </p:sp>
        </p:grpSp>
      </p:grpSp>
      <p:sp>
        <p:nvSpPr>
          <p:cNvPr id="3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6394266"/>
            <a:ext cx="11450053" cy="246221"/>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[5] Elrod</a:t>
            </a:r>
            <a:r>
              <a:rPr lang="en-US" sz="1000" dirty="0">
                <a:latin typeface="Calibri" panose="020F0502020204030204" pitchFamily="34" charset="0"/>
                <a:ea typeface="Times New Roman" panose="02020603050405020304" pitchFamily="18" charset="0"/>
                <a:cs typeface="Times New Roman" panose="02020603050405020304" pitchFamily="18" charset="0"/>
              </a:rPr>
              <a:t>, H.G., “Efficient numerical method for computation of thermo hydrodynamics of laminar lubricating films”, Technical report, NASA Lewis Research Center, 1989.</a:t>
            </a:r>
            <a:endParaRPr lang="fr-FR" sz="1000" dirty="0"/>
          </a:p>
        </p:txBody>
      </p:sp>
    </p:spTree>
    <p:custDataLst>
      <p:tags r:id="rId1"/>
    </p:custDataLst>
    <p:extLst>
      <p:ext uri="{BB962C8B-B14F-4D97-AF65-F5344CB8AC3E}">
        <p14:creationId xmlns:p14="http://schemas.microsoft.com/office/powerpoint/2010/main" val="912970261"/>
      </p:ext>
    </p:extLst>
  </p:cSld>
  <p:clrMapOvr>
    <a:masterClrMapping/>
  </p:clrMapOvr>
  <mc:AlternateContent xmlns:mc="http://schemas.openxmlformats.org/markup-compatibility/2006" xmlns:p14="http://schemas.microsoft.com/office/powerpoint/2010/main">
    <mc:Choice Requires="p14">
      <p:transition spd="slow" p14:dur="2000" advTm="115056"/>
    </mc:Choice>
    <mc:Fallback xmlns="">
      <p:transition spd="slow" advTm="115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4005582214"/>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4"/>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45408878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5"/>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6"/>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
        <p:nvSpPr>
          <p:cNvPr id="2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257855"/>
            <a:ext cx="11982988" cy="400110"/>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[6] </a:t>
            </a:r>
            <a:r>
              <a:rPr lang="en-US" sz="1000" dirty="0" err="1" smtClean="0">
                <a:latin typeface="Calibri" panose="020F0502020204030204" pitchFamily="34" charset="0"/>
                <a:ea typeface="Times New Roman" panose="02020603050405020304" pitchFamily="18" charset="0"/>
                <a:cs typeface="Times New Roman" panose="02020603050405020304" pitchFamily="18" charset="0"/>
              </a:rPr>
              <a:t>Giraudeau</a:t>
            </a:r>
            <a:r>
              <a:rPr lang="en-US" sz="1000" dirty="0">
                <a:latin typeface="Calibri" panose="020F0502020204030204" pitchFamily="34" charset="0"/>
                <a:ea typeface="Times New Roman" panose="02020603050405020304" pitchFamily="18" charset="0"/>
                <a:cs typeface="Times New Roman" panose="02020603050405020304" pitchFamily="18" charset="0"/>
              </a:rPr>
              <a:t>, C.;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Bouyer</a:t>
            </a:r>
            <a:r>
              <a:rPr lang="en-US" sz="1000" dirty="0">
                <a:latin typeface="Calibri" panose="020F0502020204030204" pitchFamily="34" charset="0"/>
                <a:ea typeface="Times New Roman" panose="02020603050405020304" pitchFamily="18" charset="0"/>
                <a:cs typeface="Times New Roman" panose="02020603050405020304" pitchFamily="18" charset="0"/>
              </a:rPr>
              <a:t>, J.; </a:t>
            </a:r>
            <a:r>
              <a:rPr lang="en-US" sz="1000" dirty="0" err="1">
                <a:latin typeface="Calibri" panose="020F0502020204030204" pitchFamily="34" charset="0"/>
                <a:ea typeface="Times New Roman" panose="02020603050405020304" pitchFamily="18" charset="0"/>
                <a:cs typeface="Times New Roman" panose="02020603050405020304" pitchFamily="18" charset="0"/>
              </a:rPr>
              <a:t>Fillon</a:t>
            </a:r>
            <a:r>
              <a:rPr lang="en-US" sz="1000" dirty="0">
                <a:latin typeface="Calibri" panose="020F0502020204030204" pitchFamily="34" charset="0"/>
                <a:ea typeface="Times New Roman" panose="02020603050405020304" pitchFamily="18" charset="0"/>
                <a:cs typeface="Times New Roman" panose="02020603050405020304" pitchFamily="18" charset="0"/>
              </a:rPr>
              <a:t>, M.; Hélène, M. and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Beaurain</a:t>
            </a:r>
            <a:r>
              <a:rPr lang="en-US" sz="1000" dirty="0">
                <a:latin typeface="Calibri" panose="020F0502020204030204" pitchFamily="34" charset="0"/>
                <a:ea typeface="Times New Roman" panose="02020603050405020304" pitchFamily="18" charset="0"/>
                <a:cs typeface="Times New Roman" panose="02020603050405020304" pitchFamily="18" charset="0"/>
              </a:rPr>
              <a:t>, J., “Experimental Study of the Influence of Scratches on the Performance of a Two-Lobe Journal Bearing”, Tribology Transactions, 2016, DOI: 10.1080/10402004.2016.1238528</a:t>
            </a:r>
            <a:endParaRPr lang="fr-FR" sz="1000" dirty="0"/>
          </a:p>
        </p:txBody>
      </p:sp>
    </p:spTree>
    <p:custDataLst>
      <p:tags r:id="rId1"/>
    </p:custDataLst>
    <p:extLst>
      <p:ext uri="{BB962C8B-B14F-4D97-AF65-F5344CB8AC3E}">
        <p14:creationId xmlns:p14="http://schemas.microsoft.com/office/powerpoint/2010/main" val="941792072"/>
      </p:ext>
    </p:extLst>
  </p:cSld>
  <p:clrMapOvr>
    <a:masterClrMapping/>
  </p:clrMapOvr>
  <mc:AlternateContent xmlns:mc="http://schemas.openxmlformats.org/markup-compatibility/2006" xmlns:p14="http://schemas.microsoft.com/office/powerpoint/2010/main">
    <mc:Choice Requires="p14">
      <p:transition spd="slow" p14:dur="2000" advTm="51406"/>
    </mc:Choice>
    <mc:Fallback xmlns="">
      <p:transition spd="slow" advTm="51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 aux nœuds du modèle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a:solidFill>
                        <a:srgbClr val="FF0000"/>
                      </a:solidFill>
                    </a:rPr>
                    <a:t>l</a:t>
                  </a:r>
                  <a:r>
                    <a:rPr lang="fr-FR" sz="1600" b="1" dirty="0" smtClean="0">
                      <a:solidFill>
                        <a:srgbClr val="FF0000"/>
                      </a:solidFill>
                    </a:rPr>
                    <a:t>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a:t>
            </a:r>
            <a:r>
              <a:rPr lang="fr-FR" sz="3200" dirty="0" smtClean="0">
                <a:cs typeface="Arial" panose="020B0604020202020204" pitchFamily="34" charset="0"/>
              </a:rPr>
              <a:t>3D</a:t>
            </a:r>
          </a:p>
        </p:txBody>
      </p:sp>
      <p:sp>
        <p:nvSpPr>
          <p:cNvPr id="16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264554"/>
      </p:ext>
    </p:extLst>
  </p:cSld>
  <p:clrMapOvr>
    <a:masterClrMapping/>
  </p:clrMapOvr>
  <mc:AlternateContent xmlns:mc="http://schemas.openxmlformats.org/markup-compatibility/2006" xmlns:p14="http://schemas.microsoft.com/office/powerpoint/2010/main">
    <mc:Choice Requires="p14">
      <p:transition spd="slow" p14:dur="2000" advTm="96922"/>
    </mc:Choice>
    <mc:Fallback xmlns="">
      <p:transition spd="slow" advTm="96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379539" y="713328"/>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379539" y="1602493"/>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42345"/>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179"/>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379539" y="5246302"/>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79539" y="3367770"/>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mc:AlternateContent xmlns:mc="http://schemas.openxmlformats.org/markup-compatibility/2006" xmlns:p14="http://schemas.microsoft.com/office/powerpoint/2010/main">
    <mc:Choice Requires="p14">
      <p:transition spd="slow" p14:dur="2000" advTm="39393"/>
    </mc:Choice>
    <mc:Fallback xmlns="">
      <p:transition spd="slow" advTm="3939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mc:Choice xmlns:a14="http://schemas.microsoft.com/office/drawing/2010/main"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a:t>
                  </a:r>
                  <a:r>
                    <a:rPr lang="fr-FR" dirty="0" err="1" smtClean="0"/>
                    <a:t>fléchissants</a:t>
                  </a:r>
                  <a:r>
                    <a:rPr lang="fr-FR" dirty="0" smtClean="0"/>
                    <a:t> </a:t>
                  </a:r>
                  <a:r>
                    <a:rPr lang="fr-FR" dirty="0" smtClean="0"/>
                    <a:t>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1559161"/>
      </p:ext>
    </p:extLst>
  </p:cSld>
  <p:clrMapOvr>
    <a:masterClrMapping/>
  </p:clrMapOvr>
  <mc:AlternateContent xmlns:mc="http://schemas.openxmlformats.org/markup-compatibility/2006" xmlns:p14="http://schemas.microsoft.com/office/powerpoint/2010/main">
    <mc:Choice Requires="p14">
      <p:transition spd="slow" p14:dur="2000" advTm="65665"/>
    </mc:Choice>
    <mc:Fallback xmlns="">
      <p:transition spd="slow" advTm="65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5" y="3214284"/>
            <a:ext cx="4518442" cy="2841374"/>
            <a:chOff x="6088335" y="2260874"/>
            <a:chExt cx="3828132"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3090258" cy="260756"/>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828132"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3940770" y="2172356"/>
            <a:ext cx="3176463" cy="432830"/>
            <a:chOff x="3940770" y="2172356"/>
            <a:chExt cx="3176463" cy="432830"/>
          </a:xfrm>
        </p:grpSpPr>
        <mc:AlternateContent xmlns:mc="http://schemas.openxmlformats.org/markup-compatibility/2006" xmlns:a14="http://schemas.microsoft.com/office/drawing/2010/main">
          <mc:Choice Requires="a14">
            <p:sp>
              <p:nvSpPr>
                <p:cNvPr id="2" name="Rectangle 1"/>
                <p:cNvSpPr/>
                <p:nvPr/>
              </p:nvSpPr>
              <p:spPr>
                <a:xfrm>
                  <a:off x="4151909" y="2172356"/>
                  <a:ext cx="2847959" cy="391261"/>
                </a:xfrm>
                <a:prstGeom prst="rect">
                  <a:avLst/>
                </a:prstGeom>
              </p:spPr>
              <p:txBody>
                <a:bodyPr wrap="none">
                  <a:spAutoFit/>
                </a:bodyPr>
                <a:lstStyle/>
                <a:p>
                  <a:r>
                    <a:rPr lang="fr-FR" dirty="0" smtClean="0"/>
                    <a:t>flux </a:t>
                  </a:r>
                  <a:r>
                    <a:rPr lang="fr-FR" dirty="0"/>
                    <a:t>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151909" y="2172356"/>
                  <a:ext cx="2847959" cy="391261"/>
                </a:xfrm>
                <a:prstGeom prst="rect">
                  <a:avLst/>
                </a:prstGeom>
                <a:blipFill rotWithShape="0">
                  <a:blip r:embed="rId17"/>
                  <a:stretch>
                    <a:fillRect l="-1713" t="-6154" b="-18462"/>
                  </a:stretch>
                </a:blipFill>
              </p:spPr>
              <p:txBody>
                <a:bodyPr/>
                <a:lstStyle/>
                <a:p>
                  <a:r>
                    <a:rPr lang="fr-FR">
                      <a:noFill/>
                    </a:rPr>
                    <a:t> </a:t>
                  </a:r>
                </a:p>
              </p:txBody>
            </p:sp>
          </mc:Fallback>
        </mc:AlternateContent>
        <p:cxnSp>
          <p:nvCxnSpPr>
            <p:cNvPr id="8" name="Connecteur droit 7"/>
            <p:cNvCxnSpPr/>
            <p:nvPr/>
          </p:nvCxnSpPr>
          <p:spPr>
            <a:xfrm>
              <a:off x="3940770" y="2605186"/>
              <a:ext cx="3176463" cy="0"/>
            </a:xfrm>
            <a:prstGeom prst="line">
              <a:avLst/>
            </a:prstGeom>
          </p:spPr>
          <p:style>
            <a:lnRef idx="3">
              <a:schemeClr val="dk1"/>
            </a:lnRef>
            <a:fillRef idx="0">
              <a:schemeClr val="dk1"/>
            </a:fillRef>
            <a:effectRef idx="2">
              <a:schemeClr val="dk1"/>
            </a:effectRef>
            <a:fontRef idx="minor">
              <a:schemeClr val="tx1"/>
            </a:fontRef>
          </p:style>
        </p:cxnSp>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26336827"/>
      </p:ext>
    </p:extLst>
  </p:cSld>
  <p:clrMapOvr>
    <a:masterClrMapping/>
  </p:clrMapOvr>
  <mc:AlternateContent xmlns:mc="http://schemas.openxmlformats.org/markup-compatibility/2006" xmlns:p14="http://schemas.microsoft.com/office/powerpoint/2010/main">
    <mc:Choice Requires="p14">
      <p:transition spd="slow" p14:dur="2000" advTm="111055"/>
    </mc:Choice>
    <mc:Fallback xmlns="">
      <p:transition spd="slow" advTm="1110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4"/>
                <a:stretch>
                  <a:fillRect l="-1457" t="-12500" b="-34375"/>
                </a:stretch>
              </a:blipFill>
            </p:spPr>
            <p:txBody>
              <a:bodyPr/>
              <a:lstStyle/>
              <a:p>
                <a:r>
                  <a:rPr lang="fr-FR">
                    <a:noFill/>
                  </a:rPr>
                  <a:t> </a:t>
                </a:r>
              </a:p>
            </p:txBody>
          </p:sp>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05316"/>
            <a:ext cx="5805178" cy="3475060"/>
            <a:chOff x="859018" y="3083021"/>
            <a:chExt cx="4503478" cy="2695845"/>
          </a:xfrm>
        </p:grpSpPr>
        <p:grpSp>
          <p:nvGrpSpPr>
            <p:cNvPr id="25" name="Groupe 24"/>
            <p:cNvGrpSpPr/>
            <p:nvPr/>
          </p:nvGrpSpPr>
          <p:grpSpPr>
            <a:xfrm>
              <a:off x="1205436" y="3083021"/>
              <a:ext cx="4157060" cy="2695845"/>
              <a:chOff x="104334" y="3653746"/>
              <a:chExt cx="3624284" cy="2350341"/>
            </a:xfrm>
          </p:grpSpPr>
          <p:pic>
            <p:nvPicPr>
              <p:cNvPr id="26" name="Imag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34" y="3653746"/>
                <a:ext cx="3624284" cy="2350341"/>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9" name="Groupe 8"/>
          <p:cNvGrpSpPr/>
          <p:nvPr/>
        </p:nvGrpSpPr>
        <p:grpSpPr>
          <a:xfrm>
            <a:off x="6472783" y="1707534"/>
            <a:ext cx="4399163" cy="3420632"/>
            <a:chOff x="6472783" y="1707534"/>
            <a:chExt cx="4399163" cy="3420632"/>
          </a:xfrm>
        </p:grpSpPr>
        <p:grpSp>
          <p:nvGrpSpPr>
            <p:cNvPr id="7" name="Groupe 6"/>
            <p:cNvGrpSpPr/>
            <p:nvPr/>
          </p:nvGrpSpPr>
          <p:grpSpPr>
            <a:xfrm>
              <a:off x="6472783" y="2100792"/>
              <a:ext cx="4399163" cy="3027374"/>
              <a:chOff x="6472784" y="2331574"/>
              <a:chExt cx="4303227" cy="2796593"/>
            </a:xfrm>
          </p:grpSpPr>
          <p:pic>
            <p:nvPicPr>
              <p:cNvPr id="53" name="Image 52"/>
              <p:cNvPicPr>
                <a:picLocks noChangeAspect="1"/>
              </p:cNvPicPr>
              <p:nvPr/>
            </p:nvPicPr>
            <p:blipFill rotWithShape="1">
              <a:blip r:embed="rId20"/>
              <a:srcRect t="5224"/>
              <a:stretch/>
            </p:blipFill>
            <p:spPr>
              <a:xfrm>
                <a:off x="6472784" y="2331574"/>
                <a:ext cx="4303227" cy="2796593"/>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952277" y="2426326"/>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6952277" y="2426326"/>
                    <a:ext cx="769698" cy="394788"/>
                  </a:xfrm>
                  <a:prstGeom prst="rect">
                    <a:avLst/>
                  </a:prstGeom>
                  <a:blipFill rotWithShape="0">
                    <a:blip r:embed="rId2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7" name="ZoneTexte 46"/>
                <p:cNvSpPr txBox="1"/>
                <p:nvPr/>
              </p:nvSpPr>
              <p:spPr>
                <a:xfrm>
                  <a:off x="6834738" y="1707534"/>
                  <a:ext cx="3696397" cy="391261"/>
                </a:xfrm>
                <a:prstGeom prst="rect">
                  <a:avLst/>
                </a:prstGeom>
                <a:solidFill>
                  <a:schemeClr val="bg1"/>
                </a:solidFill>
              </p:spPr>
              <p:txBody>
                <a:bodyPr wrap="none" rtlCol="0">
                  <a:spAutoFit/>
                </a:bodyPr>
                <a:lstStyle/>
                <a:p>
                  <a:r>
                    <a:rPr lang="fr-FR" dirty="0" smtClean="0"/>
                    <a:t>Flux thermique moyen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834738" y="1707534"/>
                  <a:ext cx="3696397" cy="391261"/>
                </a:xfrm>
                <a:prstGeom prst="rect">
                  <a:avLst/>
                </a:prstGeom>
                <a:blipFill rotWithShape="0">
                  <a:blip r:embed="rId22"/>
                  <a:stretch>
                    <a:fillRect l="-1318" t="-6250" b="-20313"/>
                  </a:stretch>
                </a:blipFill>
              </p:spPr>
              <p:txBody>
                <a:bodyPr/>
                <a:lstStyle/>
                <a:p>
                  <a:r>
                    <a:rPr lang="fr-FR">
                      <a:noFill/>
                    </a:rPr>
                    <a:t> </a:t>
                  </a:r>
                </a:p>
              </p:txBody>
            </p:sp>
          </mc:Fallback>
        </mc:AlternateContent>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77799131"/>
      </p:ext>
    </p:extLst>
  </p:cSld>
  <p:clrMapOvr>
    <a:masterClrMapping/>
  </p:clrMapOvr>
  <mc:AlternateContent xmlns:mc="http://schemas.openxmlformats.org/markup-compatibility/2006" xmlns:p14="http://schemas.microsoft.com/office/powerpoint/2010/main">
    <mc:Choice Requires="p14">
      <p:transition spd="slow" p14:dur="2000" advTm="41868"/>
    </mc:Choice>
    <mc:Fallback xmlns="">
      <p:transition spd="slow" advTm="41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mc:AlternateContent xmlns:mc="http://schemas.openxmlformats.org/markup-compatibility/2006" xmlns:p14="http://schemas.microsoft.com/office/powerpoint/2010/main">
    <mc:Choice Requires="p14">
      <p:transition spd="slow" p14:dur="2000" advTm="5004"/>
    </mc:Choice>
    <mc:Fallback xmlns="">
      <p:transition spd="slow" advTm="500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a:t>
            </a:r>
            <a:r>
              <a:rPr lang="fr-FR" sz="3200" dirty="0" smtClean="0">
                <a:cs typeface="Arial" panose="020B0604020202020204" pitchFamily="34" charset="0"/>
              </a:rPr>
              <a:t>effet </a:t>
            </a:r>
            <a:r>
              <a:rPr lang="fr-FR" sz="3200" dirty="0">
                <a:cs typeface="Arial" panose="020B0604020202020204" pitchFamily="34" charset="0"/>
              </a:rPr>
              <a:t>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oMath>
                </a14:m>
                <a:r>
                  <a:rPr lang="fr-FR" dirty="0" smtClean="0"/>
                  <a:t>= 35 mm</a:t>
                </a:r>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31" name="Groupe 30"/>
          <p:cNvGrpSpPr/>
          <p:nvPr/>
        </p:nvGrpSpPr>
        <p:grpSpPr>
          <a:xfrm>
            <a:off x="1334125" y="2743200"/>
            <a:ext cx="6521565" cy="2234577"/>
            <a:chOff x="1334125" y="2743200"/>
            <a:chExt cx="6521565" cy="2234577"/>
          </a:xfrm>
        </p:grpSpPr>
        <p:cxnSp>
          <p:nvCxnSpPr>
            <p:cNvPr id="33" name="Connecteur droit 32"/>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35" name="Groupe 34"/>
            <p:cNvGrpSpPr/>
            <p:nvPr/>
          </p:nvGrpSpPr>
          <p:grpSpPr>
            <a:xfrm>
              <a:off x="1379095" y="4608445"/>
              <a:ext cx="6415790" cy="369332"/>
              <a:chOff x="1379095" y="4728365"/>
              <a:chExt cx="6415790" cy="369332"/>
            </a:xfrm>
          </p:grpSpPr>
          <p:cxnSp>
            <p:nvCxnSpPr>
              <p:cNvPr id="36" name="Connecteur droit avec flèche 35"/>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ZoneTexte 36"/>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
        <p:nvSpPr>
          <p:cNvPr id="3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026476"/>
      </p:ext>
    </p:extLst>
  </p:cSld>
  <p:clrMapOvr>
    <a:masterClrMapping/>
  </p:clrMapOvr>
  <mc:AlternateContent xmlns:mc="http://schemas.openxmlformats.org/markup-compatibility/2006" xmlns:p14="http://schemas.microsoft.com/office/powerpoint/2010/main">
    <mc:Choice Requires="p14">
      <p:transition spd="slow" p14:dur="2000" advTm="97636"/>
    </mc:Choice>
    <mc:Fallback xmlns="">
      <p:transition spd="slow" advTm="9763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Vitesse de rotation :  7000 tr/min</a:t>
            </a:r>
          </a:p>
          <a:p>
            <a:pPr algn="ct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4"/>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71452631"/>
      </p:ext>
    </p:extLst>
  </p:cSld>
  <p:clrMapOvr>
    <a:masterClrMapping/>
  </p:clrMapOvr>
  <mc:AlternateContent xmlns:mc="http://schemas.openxmlformats.org/markup-compatibility/2006" xmlns:p14="http://schemas.microsoft.com/office/powerpoint/2010/main">
    <mc:Choice Requires="p14">
      <p:transition spd="slow" p14:dur="2000" advTm="22638"/>
    </mc:Choice>
    <mc:Fallback xmlns="">
      <p:transition spd="slow" advTm="226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923330"/>
                </a:xfrm>
                <a:prstGeom prst="rect">
                  <a:avLst/>
                </a:prstGeom>
                <a:blipFill>
                  <a:blip r:embed="rId4"/>
                  <a:stretch>
                    <a:fillRect t="-3974"/>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094283"/>
            <a:chOff x="5024746" y="765224"/>
            <a:chExt cx="5934050" cy="3323679"/>
          </a:xfrm>
          <a:solidFill>
            <a:schemeClr val="bg1"/>
          </a:solidFill>
        </p:grpSpPr>
        <p:grpSp>
          <p:nvGrpSpPr>
            <p:cNvPr id="53" name="Groupe 52"/>
            <p:cNvGrpSpPr/>
            <p:nvPr/>
          </p:nvGrpSpPr>
          <p:grpSpPr>
            <a:xfrm>
              <a:off x="5024746" y="1591218"/>
              <a:ext cx="5934050" cy="2497685"/>
              <a:chOff x="3456058" y="891284"/>
              <a:chExt cx="8376231" cy="3001805"/>
            </a:xfrm>
            <a:grpFill/>
          </p:grpSpPr>
          <p:grpSp>
            <p:nvGrpSpPr>
              <p:cNvPr id="57" name="Groupe 56"/>
              <p:cNvGrpSpPr/>
              <p:nvPr/>
            </p:nvGrpSpPr>
            <p:grpSpPr>
              <a:xfrm>
                <a:off x="3456058" y="891284"/>
                <a:ext cx="8376231" cy="3001805"/>
                <a:chOff x="3456058" y="891284"/>
                <a:chExt cx="8376231"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3"/>
                  <a:ext cx="2046197" cy="1351411"/>
                  <a:chOff x="1646125" y="-2275013"/>
                  <a:chExt cx="2046197" cy="1351411"/>
                </a:xfrm>
                <a:grpFill/>
              </p:grpSpPr>
              <p:sp>
                <p:nvSpPr>
                  <p:cNvPr id="65" name="Rectangle 64"/>
                  <p:cNvSpPr/>
                  <p:nvPr/>
                </p:nvSpPr>
                <p:spPr>
                  <a:xfrm>
                    <a:off x="1646125" y="-1757972"/>
                    <a:ext cx="2046197"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669223" y="-2275013"/>
                    <a:ext cx="55456"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766390"/>
      </p:ext>
    </p:extLst>
  </p:cSld>
  <p:clrMapOvr>
    <a:masterClrMapping/>
  </p:clrMapOvr>
  <mc:AlternateContent xmlns:mc="http://schemas.openxmlformats.org/markup-compatibility/2006" xmlns:p14="http://schemas.microsoft.com/office/powerpoint/2010/main">
    <mc:Choice Requires="p14">
      <p:transition spd="slow" p14:dur="2000" advTm="8087"/>
    </mc:Choice>
    <mc:Fallback xmlns="">
      <p:transition spd="slow" advTm="80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063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602423" y="105840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2976510071"/>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0" name="Connecteur droit avec flèche 29"/>
          <p:cNvCxnSpPr>
            <a:stCxn id="2" idx="1"/>
          </p:cNvCxnSpPr>
          <p:nvPr/>
        </p:nvCxnSpPr>
        <p:spPr>
          <a:xfrm flipH="1">
            <a:off x="5797055" y="1258460"/>
            <a:ext cx="805368" cy="838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Image 14"/>
          <p:cNvPicPr>
            <a:picLocks noChangeAspect="1"/>
          </p:cNvPicPr>
          <p:nvPr/>
        </p:nvPicPr>
        <p:blipFill>
          <a:blip r:embed="rId4"/>
          <a:stretch>
            <a:fillRect/>
          </a:stretch>
        </p:blipFill>
        <p:spPr>
          <a:xfrm>
            <a:off x="6557902" y="1504411"/>
            <a:ext cx="4999153" cy="4188315"/>
          </a:xfrm>
          <a:prstGeom prst="rect">
            <a:avLst/>
          </a:prstGeom>
        </p:spPr>
      </p:pic>
      <p:sp>
        <p:nvSpPr>
          <p:cNvPr id="16" name="Ellipse 15"/>
          <p:cNvSpPr/>
          <p:nvPr/>
        </p:nvSpPr>
        <p:spPr>
          <a:xfrm rot="4432107">
            <a:off x="8213898" y="2604089"/>
            <a:ext cx="2460089" cy="2234619"/>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892262" y="1076452"/>
            <a:ext cx="2747227" cy="369332"/>
          </a:xfrm>
          <a:prstGeom prst="rect">
            <a:avLst/>
          </a:prstGeom>
          <a:noFill/>
        </p:spPr>
        <p:txBody>
          <a:bodyPr wrap="none" rtlCol="0">
            <a:spAutoFit/>
          </a:bodyPr>
          <a:lstStyle/>
          <a:p>
            <a:r>
              <a:rPr lang="fr-FR" dirty="0" smtClean="0"/>
              <a:t>Compresseur centrifuge [1]</a:t>
            </a:r>
            <a:endParaRPr lang="fr-FR" dirty="0"/>
          </a:p>
        </p:txBody>
      </p:sp>
      <p:grpSp>
        <p:nvGrpSpPr>
          <p:cNvPr id="36" name="Groupe 35"/>
          <p:cNvGrpSpPr/>
          <p:nvPr/>
        </p:nvGrpSpPr>
        <p:grpSpPr>
          <a:xfrm>
            <a:off x="243623" y="1456591"/>
            <a:ext cx="6044282" cy="1972867"/>
            <a:chOff x="3286743" y="2829708"/>
            <a:chExt cx="6616390" cy="1495792"/>
          </a:xfrm>
        </p:grpSpPr>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97129" y="946572"/>
            <a:ext cx="5335645" cy="5355406"/>
            <a:chOff x="767701" y="1260684"/>
            <a:chExt cx="4372252" cy="4437923"/>
          </a:xfrm>
        </p:grpSpPr>
        <p:pic>
          <p:nvPicPr>
            <p:cNvPr id="52" name="Imag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01" y="1608667"/>
              <a:ext cx="4372252"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078317" y="1260684"/>
              <a:ext cx="3913169" cy="306058"/>
            </a:xfrm>
            <a:prstGeom prst="rect">
              <a:avLst/>
            </a:prstGeom>
            <a:solidFill>
              <a:schemeClr val="bg1"/>
            </a:solidFill>
          </p:spPr>
          <p:txBody>
            <a:bodyPr wrap="square" rtlCol="0">
              <a:spAutoFit/>
            </a:bodyPr>
            <a:lstStyle/>
            <a:p>
              <a:r>
                <a:rPr lang="fr-FR" dirty="0" smtClean="0"/>
                <a:t>Amplitude et phase des vibrations au palier NDE</a:t>
              </a:r>
              <a:endParaRPr lang="fr-FR"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243623" y="2590503"/>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627848" y="5162977"/>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
        <p:nvSpPr>
          <p:cNvPr id="2" name="Rectangle 1"/>
          <p:cNvSpPr/>
          <p:nvPr/>
        </p:nvSpPr>
        <p:spPr>
          <a:xfrm>
            <a:off x="43046" y="6241465"/>
            <a:ext cx="7764562" cy="400110"/>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[1]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pp.816-824</a:t>
            </a:r>
            <a:endParaRPr lang="fr-FR" sz="1000" dirty="0"/>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5706516"/>
      </p:ext>
    </p:extLst>
  </p:cSld>
  <p:clrMapOvr>
    <a:masterClrMapping/>
  </p:clrMapOvr>
  <mc:AlternateContent xmlns:mc="http://schemas.openxmlformats.org/markup-compatibility/2006" xmlns:p14="http://schemas.microsoft.com/office/powerpoint/2010/main">
    <mc:Choice Requires="p14">
      <p:transition spd="slow" p14:dur="2000" advTm="82599"/>
    </mc:Choice>
    <mc:Fallback xmlns="">
      <p:transition spd="slow" advTm="825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stabilité pour comprendre les raisons</a:t>
              </a:r>
            </a:p>
          </p:txBody>
        </p:sp>
      </p:grpSp>
      <p:sp>
        <p:nvSpPr>
          <p:cNvPr id="1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7" name="Groupe 6"/>
          <p:cNvGrpSpPr/>
          <p:nvPr/>
        </p:nvGrpSpPr>
        <p:grpSpPr>
          <a:xfrm>
            <a:off x="1597309" y="1026045"/>
            <a:ext cx="8670843" cy="995536"/>
            <a:chOff x="2197973" y="1363589"/>
            <a:chExt cx="8670843" cy="995536"/>
          </a:xfrm>
        </p:grpSpPr>
        <p:grpSp>
          <p:nvGrpSpPr>
            <p:cNvPr id="8" name="Groupe 7"/>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0" name="Rectangle 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2" name="Connecteur droit avec flèche 11"/>
              <p:cNvCxnSpPr>
                <a:stCxn id="10" idx="3"/>
                <a:endCxn id="20"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20" idx="3"/>
                <a:endCxn id="21"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4" name="Groupe 13"/>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8" name="Rectangle 27"/>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29" name="Connecteur droit avec flèche 28"/>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Organigramme : Ou 29"/>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avec flèche 30"/>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985303" y="4958982"/>
                <a:ext cx="4775416" cy="687229"/>
                <a:chOff x="2254150" y="2231710"/>
                <a:chExt cx="9290150" cy="1342134"/>
              </a:xfrm>
            </p:grpSpPr>
            <p:cxnSp>
              <p:nvCxnSpPr>
                <p:cNvPr id="23" name="Connecteur droit avec flèche 22"/>
                <p:cNvCxnSpPr>
                  <a:stCxn id="21"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30"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22" name="Flèche gauche 21"/>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9" name="Rectangle 8"/>
            <p:cNvSpPr/>
            <p:nvPr/>
          </p:nvSpPr>
          <p:spPr>
            <a:xfrm>
              <a:off x="2197973" y="1705800"/>
              <a:ext cx="3690882" cy="369332"/>
            </a:xfrm>
            <a:prstGeom prst="rect">
              <a:avLst/>
            </a:prstGeom>
          </p:spPr>
          <p:txBody>
            <a:bodyPr wrap="none">
              <a:spAutoFit/>
            </a:bodyPr>
            <a:lstStyle/>
            <a:p>
              <a:r>
                <a:rPr lang="fr-FR" dirty="0" smtClean="0"/>
                <a:t>Rappel «</a:t>
              </a:r>
              <a:r>
                <a:rPr lang="fr-FR" dirty="0"/>
                <a:t> système » de l’effet </a:t>
              </a:r>
              <a:r>
                <a:rPr lang="fr-FR" dirty="0" smtClean="0"/>
                <a:t>Morton </a:t>
              </a:r>
              <a:endParaRPr lang="fr-FR" dirty="0"/>
            </a:p>
          </p:txBody>
        </p:sp>
      </p:grpSp>
      <p:grpSp>
        <p:nvGrpSpPr>
          <p:cNvPr id="34" name="Groupe 33"/>
          <p:cNvGrpSpPr/>
          <p:nvPr/>
        </p:nvGrpSpPr>
        <p:grpSpPr>
          <a:xfrm>
            <a:off x="783918" y="2173635"/>
            <a:ext cx="4719052" cy="4195253"/>
            <a:chOff x="664523" y="4293560"/>
            <a:chExt cx="4719052" cy="4195253"/>
          </a:xfrm>
        </p:grpSpPr>
        <p:sp>
          <p:nvSpPr>
            <p:cNvPr id="37" name="Rectangle 36"/>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de Lorenz et Murphy</a:t>
              </a:r>
              <a:endParaRPr lang="fr-FR" sz="2000" dirty="0"/>
            </a:p>
          </p:txBody>
        </p:sp>
      </p:grpSp>
      <p:sp>
        <p:nvSpPr>
          <p:cNvPr id="35" name="ZoneTexte 34"/>
          <p:cNvSpPr txBox="1"/>
          <p:nvPr/>
        </p:nvSpPr>
        <p:spPr>
          <a:xfrm>
            <a:off x="1172978" y="5802146"/>
            <a:ext cx="4051430" cy="400110"/>
          </a:xfrm>
          <a:prstGeom prst="rect">
            <a:avLst/>
          </a:prstGeom>
          <a:noFill/>
        </p:spPr>
        <p:txBody>
          <a:bodyPr wrap="none" rtlCol="0">
            <a:spAutoFit/>
          </a:bodyPr>
          <a:lstStyle/>
          <a:p>
            <a:pPr algn="ctr"/>
            <a:r>
              <a:rPr lang="fr-FR" sz="2000" dirty="0" smtClean="0"/>
              <a:t>Approche simple et résolution rapide</a:t>
            </a:r>
            <a:endParaRPr lang="fr-FR" sz="2000" dirty="0"/>
          </a:p>
        </p:txBody>
      </p:sp>
      <mc:AlternateContent xmlns:mc="http://schemas.openxmlformats.org/markup-compatibility/2006" xmlns:a14="http://schemas.microsoft.com/office/drawing/2010/main">
        <mc:Choice Requires="a14">
          <p:sp>
            <p:nvSpPr>
              <p:cNvPr id="36" name="ZoneTexte 35"/>
              <p:cNvSpPr txBox="1"/>
              <p:nvPr/>
            </p:nvSpPr>
            <p:spPr>
              <a:xfrm>
                <a:off x="967451" y="2820473"/>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b="1" dirty="0" smtClean="0"/>
                  <a:t> </a:t>
                </a:r>
                <a:r>
                  <a:rPr lang="fr-FR" dirty="0" smtClean="0"/>
                  <a:t>par le calcul de la </a:t>
                </a:r>
                <a:r>
                  <a:rPr lang="fr-FR" dirty="0"/>
                  <a:t>réponse au balourd </a:t>
                </a:r>
                <a:r>
                  <a:rPr lang="fr-FR" dirty="0" smtClean="0"/>
                  <a:t>avec </a:t>
                </a:r>
                <a:r>
                  <a:rPr lang="fr-FR" b="1" dirty="0" smtClean="0"/>
                  <a:t>l’approche linéaire</a:t>
                </a:r>
                <a:endParaRPr lang="fr-FR" b="1" dirty="0"/>
              </a:p>
            </p:txBody>
          </p:sp>
        </mc:Choice>
        <mc:Fallback xmlns="">
          <p:sp>
            <p:nvSpPr>
              <p:cNvPr id="36" name="ZoneTexte 35"/>
              <p:cNvSpPr txBox="1">
                <a:spLocks noRot="1" noChangeAspect="1" noMove="1" noResize="1" noEditPoints="1" noAdjustHandles="1" noChangeArrowheads="1" noChangeShapeType="1" noTextEdit="1"/>
              </p:cNvSpPr>
              <p:nvPr/>
            </p:nvSpPr>
            <p:spPr>
              <a:xfrm>
                <a:off x="967451" y="2820473"/>
                <a:ext cx="4462484" cy="923330"/>
              </a:xfrm>
              <a:prstGeom prst="rect">
                <a:avLst/>
              </a:prstGeom>
              <a:blipFill rotWithShape="0">
                <a:blip r:embed="rId16"/>
                <a:stretch>
                  <a:fillRect l="-956" t="-3974" b="-9934"/>
                </a:stretch>
              </a:blipFill>
            </p:spPr>
            <p:txBody>
              <a:bodyPr/>
              <a:lstStyle/>
              <a:p>
                <a:r>
                  <a:rPr lang="fr-FR">
                    <a:noFill/>
                  </a:rPr>
                  <a:t> </a:t>
                </a:r>
              </a:p>
            </p:txBody>
          </p:sp>
        </mc:Fallback>
      </mc:AlternateContent>
      <p:grpSp>
        <p:nvGrpSpPr>
          <p:cNvPr id="40" name="Groupe 39"/>
          <p:cNvGrpSpPr/>
          <p:nvPr/>
        </p:nvGrpSpPr>
        <p:grpSpPr>
          <a:xfrm>
            <a:off x="6349421" y="2156511"/>
            <a:ext cx="4719052" cy="4195253"/>
            <a:chOff x="664523" y="4293560"/>
            <a:chExt cx="4719052" cy="4195253"/>
          </a:xfrm>
        </p:grpSpPr>
        <p:sp>
          <p:nvSpPr>
            <p:cNvPr id="43" name="Rectangle 42"/>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4" name="Rectangle 4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analytique améliorée</a:t>
              </a:r>
              <a:endParaRPr lang="fr-FR" sz="2000" dirty="0"/>
            </a:p>
          </p:txBody>
        </p:sp>
      </p:grpSp>
      <mc:AlternateContent xmlns:mc="http://schemas.openxmlformats.org/markup-compatibility/2006" xmlns:a14="http://schemas.microsoft.com/office/drawing/2010/main">
        <mc:Choice Requires="a14">
          <p:sp>
            <p:nvSpPr>
              <p:cNvPr id="46" name="ZoneTexte 45"/>
              <p:cNvSpPr txBox="1"/>
              <p:nvPr/>
            </p:nvSpPr>
            <p:spPr>
              <a:xfrm>
                <a:off x="967451" y="3875115"/>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a:t>
                </a:r>
                <a:r>
                  <a:rPr lang="fr-FR" dirty="0"/>
                  <a:t>le </a:t>
                </a:r>
                <a:r>
                  <a:rPr lang="fr-FR" dirty="0" smtClean="0"/>
                  <a:t>moyennage du champ de température </a:t>
                </a:r>
                <a:r>
                  <a:rPr lang="fr-FR" dirty="0"/>
                  <a:t>du film </a:t>
                </a:r>
                <a:r>
                  <a:rPr lang="fr-FR" dirty="0" smtClean="0"/>
                  <a:t>lubrifiant </a:t>
                </a:r>
                <a:endParaRPr lang="fr-FR" dirty="0"/>
              </a:p>
            </p:txBody>
          </p:sp>
        </mc:Choice>
        <mc:Fallback xmlns="">
          <p:sp>
            <p:nvSpPr>
              <p:cNvPr id="46" name="ZoneTexte 45"/>
              <p:cNvSpPr txBox="1">
                <a:spLocks noRot="1" noChangeAspect="1" noMove="1" noResize="1" noEditPoints="1" noAdjustHandles="1" noChangeArrowheads="1" noChangeShapeType="1" noTextEdit="1"/>
              </p:cNvSpPr>
              <p:nvPr/>
            </p:nvSpPr>
            <p:spPr>
              <a:xfrm>
                <a:off x="967451" y="3875115"/>
                <a:ext cx="4462484" cy="646331"/>
              </a:xfrm>
              <a:prstGeom prst="rect">
                <a:avLst/>
              </a:prstGeom>
              <a:blipFill rotWithShape="0">
                <a:blip r:embed="rId17"/>
                <a:stretch>
                  <a:fillRect l="-956" t="-5660" b="-141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978283" y="487974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𝑪</m:t>
                    </m:r>
                  </m:oMath>
                </a14:m>
                <a:r>
                  <a:rPr lang="fr-FR" b="1" dirty="0" smtClean="0"/>
                  <a:t> </a:t>
                </a:r>
                <a:r>
                  <a:rPr lang="fr-FR" dirty="0" smtClean="0"/>
                  <a:t> par la formule analytique</a:t>
                </a:r>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978283" y="4879747"/>
                <a:ext cx="4462484" cy="646331"/>
              </a:xfrm>
              <a:prstGeom prst="rect">
                <a:avLst/>
              </a:prstGeom>
              <a:blipFill rotWithShape="0">
                <a:blip r:embed="rId18"/>
                <a:stretch>
                  <a:fillRect l="-819" t="-4673" b="-1308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6520093" y="2820473"/>
                <a:ext cx="414790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dirty="0" smtClean="0"/>
                  <a:t> par le calcul de la </a:t>
                </a:r>
                <a:r>
                  <a:rPr lang="fr-FR" dirty="0"/>
                  <a:t>réponse au balourd </a:t>
                </a:r>
                <a:r>
                  <a:rPr lang="fr-FR" dirty="0" smtClean="0"/>
                  <a:t>avec </a:t>
                </a:r>
                <a:r>
                  <a:rPr lang="fr-FR" b="1" dirty="0" smtClean="0"/>
                  <a:t>l’approche non linéaire</a:t>
                </a:r>
                <a:endParaRPr lang="fr-FR" b="1" dirty="0"/>
              </a:p>
            </p:txBody>
          </p:sp>
        </mc:Choice>
        <mc:Fallback xmlns="">
          <p:sp>
            <p:nvSpPr>
              <p:cNvPr id="50" name="ZoneTexte 49"/>
              <p:cNvSpPr txBox="1">
                <a:spLocks noRot="1" noChangeAspect="1" noMove="1" noResize="1" noEditPoints="1" noAdjustHandles="1" noChangeArrowheads="1" noChangeShapeType="1" noTextEdit="1"/>
              </p:cNvSpPr>
              <p:nvPr/>
            </p:nvSpPr>
            <p:spPr>
              <a:xfrm>
                <a:off x="6520093" y="2820473"/>
                <a:ext cx="4147907" cy="923330"/>
              </a:xfrm>
              <a:prstGeom prst="rect">
                <a:avLst/>
              </a:prstGeom>
              <a:blipFill rotWithShape="0">
                <a:blip r:embed="rId19"/>
                <a:stretch>
                  <a:fillRect l="-1029"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6520093" y="3833911"/>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le couplage entre le modèle de palier et le modèle thermique du rotor 3D</a:t>
                </a:r>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6520093" y="3833911"/>
                <a:ext cx="4462484" cy="923330"/>
              </a:xfrm>
              <a:prstGeom prst="rect">
                <a:avLst/>
              </a:prstGeom>
              <a:blipFill rotWithShape="0">
                <a:blip r:embed="rId20"/>
                <a:stretch>
                  <a:fillRect l="-956"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6520093" y="4879746"/>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Détermination </a:t>
                </a:r>
                <a14:m>
                  <m:oMath xmlns:m="http://schemas.openxmlformats.org/officeDocument/2006/math">
                    <m:r>
                      <a:rPr lang="fr-FR" b="1" i="1">
                        <a:latin typeface="Cambria Math" panose="02040503050406030204" pitchFamily="18" charset="0"/>
                      </a:rPr>
                      <m:t>𝑪</m:t>
                    </m:r>
                  </m:oMath>
                </a14:m>
                <a:r>
                  <a:rPr lang="fr-FR" b="1" dirty="0"/>
                  <a:t> </a:t>
                </a:r>
                <a:r>
                  <a:rPr lang="fr-FR" dirty="0" smtClean="0"/>
                  <a:t>par le modèle thermomécanique 3D</a:t>
                </a:r>
                <a:endParaRPr lang="fr-FR" dirty="0"/>
              </a:p>
            </p:txBody>
          </p:sp>
        </mc:Choice>
        <mc:Fallback xmlns="">
          <p:sp>
            <p:nvSpPr>
              <p:cNvPr id="52" name="ZoneTexte 51"/>
              <p:cNvSpPr txBox="1">
                <a:spLocks noRot="1" noChangeAspect="1" noMove="1" noResize="1" noEditPoints="1" noAdjustHandles="1" noChangeArrowheads="1" noChangeShapeType="1" noTextEdit="1"/>
              </p:cNvSpPr>
              <p:nvPr/>
            </p:nvSpPr>
            <p:spPr>
              <a:xfrm>
                <a:off x="6520093" y="4879746"/>
                <a:ext cx="4462484" cy="646331"/>
              </a:xfrm>
              <a:prstGeom prst="rect">
                <a:avLst/>
              </a:prstGeom>
              <a:blipFill rotWithShape="0">
                <a:blip r:embed="rId21"/>
                <a:stretch>
                  <a:fillRect l="-956" t="-4673" b="-13084"/>
                </a:stretch>
              </a:blipFill>
            </p:spPr>
            <p:txBody>
              <a:bodyPr/>
              <a:lstStyle/>
              <a:p>
                <a:r>
                  <a:rPr lang="fr-FR">
                    <a:noFill/>
                  </a:rPr>
                  <a:t> </a:t>
                </a:r>
              </a:p>
            </p:txBody>
          </p:sp>
        </mc:Fallback>
      </mc:AlternateContent>
      <p:sp>
        <p:nvSpPr>
          <p:cNvPr id="53" name="ZoneTexte 52"/>
          <p:cNvSpPr txBox="1"/>
          <p:nvPr/>
        </p:nvSpPr>
        <p:spPr>
          <a:xfrm>
            <a:off x="6661179" y="5738865"/>
            <a:ext cx="4253216" cy="400110"/>
          </a:xfrm>
          <a:prstGeom prst="rect">
            <a:avLst/>
          </a:prstGeom>
          <a:noFill/>
        </p:spPr>
        <p:txBody>
          <a:bodyPr wrap="none" rtlCol="0">
            <a:spAutoFit/>
          </a:bodyPr>
          <a:lstStyle/>
          <a:p>
            <a:pPr algn="ctr"/>
            <a:r>
              <a:rPr lang="fr-FR" sz="2000" dirty="0" smtClean="0"/>
              <a:t>Approche précise et résolution efficace</a:t>
            </a:r>
            <a:endParaRPr lang="fr-FR" sz="2000" dirty="0"/>
          </a:p>
        </p:txBody>
      </p:sp>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66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8" name="Groupe 7"/>
          <p:cNvGrpSpPr/>
          <p:nvPr/>
        </p:nvGrpSpPr>
        <p:grpSpPr>
          <a:xfrm>
            <a:off x="666836" y="3710195"/>
            <a:ext cx="4943475" cy="2976563"/>
            <a:chOff x="666836" y="3710195"/>
            <a:chExt cx="4943475" cy="2976563"/>
          </a:xfrm>
        </p:grpSpPr>
        <mc:AlternateContent xmlns:mc="http://schemas.openxmlformats.org/markup-compatibility/2006" xmlns:a14="http://schemas.microsoft.com/office/drawing/2010/main">
          <mc:Choice Requires="a14">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3"/>
                </a:graphicData>
              </a:graphic>
            </p:graphicFrame>
          </mc:Choice>
          <mc:Fallback xmlns="">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4"/>
                </a:graphicData>
              </a:graphic>
            </p:graphicFrame>
          </mc:Fallback>
        </mc:AlternateContent>
        <mc:AlternateContent xmlns:mc="http://schemas.openxmlformats.org/markup-compatibility/2006" xmlns:a14="http://schemas.microsoft.com/office/drawing/2010/main">
          <mc:Choice Requires="a14">
            <p:sp>
              <p:nvSpPr>
                <p:cNvPr id="19" name="ZoneTexte 18"/>
                <p:cNvSpPr txBox="1"/>
                <p:nvPr/>
              </p:nvSpPr>
              <p:spPr>
                <a:xfrm>
                  <a:off x="1759055" y="3949647"/>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1759055" y="3949647"/>
                  <a:ext cx="1443665" cy="369332"/>
                </a:xfrm>
                <a:prstGeom prst="rect">
                  <a:avLst/>
                </a:prstGeom>
                <a:blipFill rotWithShape="0">
                  <a:blip r:embed="rId5"/>
                  <a:stretch>
                    <a:fillRect l="-3361" t="-8065" b="-24194"/>
                  </a:stretch>
                </a:blipFill>
                <a:ln>
                  <a:solidFill>
                    <a:schemeClr val="bg2">
                      <a:lumMod val="10000"/>
                    </a:schemeClr>
                  </a:solidFill>
                </a:ln>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mc:AlternateContent xmlns:mc="http://schemas.openxmlformats.org/markup-compatibility/2006" xmlns:a14="http://schemas.microsoft.com/office/drawing/2010/main">
        <mc:Choice Requires="a14">
          <p:sp>
            <p:nvSpPr>
              <p:cNvPr id="27" name="Rectangle 26"/>
              <p:cNvSpPr/>
              <p:nvPr/>
            </p:nvSpPr>
            <p:spPr>
              <a:xfrm>
                <a:off x="7537935" y="2700388"/>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nvGrpSpPr>
          <p:cNvPr id="28" name="Groupe 27"/>
          <p:cNvGrpSpPr/>
          <p:nvPr/>
        </p:nvGrpSpPr>
        <p:grpSpPr>
          <a:xfrm>
            <a:off x="6058772" y="2789138"/>
            <a:ext cx="1682977" cy="3762215"/>
            <a:chOff x="6489658" y="3090256"/>
            <a:chExt cx="1682977" cy="3762215"/>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64969" y="6206140"/>
              <a:ext cx="1307666" cy="646331"/>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Largement</a:t>
              </a:r>
              <a:br>
                <a:rPr lang="fr-FR" dirty="0" smtClean="0">
                  <a:solidFill>
                    <a:srgbClr val="FF0000"/>
                  </a:solidFill>
                  <a:cs typeface="Times New Roman" panose="02020603050405020304" pitchFamily="18" charset="0"/>
                </a:rPr>
              </a:br>
              <a:r>
                <a:rPr lang="fr-FR" dirty="0" smtClean="0">
                  <a:solidFill>
                    <a:srgbClr val="FF0000"/>
                  </a:solidFill>
                  <a:cs typeface="Times New Roman" panose="02020603050405020304" pitchFamily="18" charset="0"/>
                </a:rPr>
                <a:t>inférieur </a:t>
              </a:r>
              <a:r>
                <a:rPr lang="fr-FR" dirty="0">
                  <a:solidFill>
                    <a:srgbClr val="FF0000"/>
                  </a:solidFill>
                  <a:cs typeface="Times New Roman" panose="02020603050405020304" pitchFamily="18" charset="0"/>
                </a:rPr>
                <a:t>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grpSp>
        <p:nvGrpSpPr>
          <p:cNvPr id="6" name="Groupe 5"/>
          <p:cNvGrpSpPr/>
          <p:nvPr/>
        </p:nvGrpSpPr>
        <p:grpSpPr>
          <a:xfrm>
            <a:off x="639185" y="897206"/>
            <a:ext cx="4943475" cy="2976563"/>
            <a:chOff x="790203" y="925423"/>
            <a:chExt cx="4943475" cy="2976563"/>
          </a:xfrm>
        </p:grpSpPr>
        <mc:AlternateContent xmlns:mc="http://schemas.openxmlformats.org/markup-compatibility/2006" xmlns:a14="http://schemas.microsoft.com/office/drawing/2010/main">
          <mc:Choice Requires="a14">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6" name="ZoneTexte 35"/>
                <p:cNvSpPr txBox="1"/>
                <p:nvPr/>
              </p:nvSpPr>
              <p:spPr>
                <a:xfrm>
                  <a:off x="1759055" y="1237271"/>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1759055" y="1237271"/>
                  <a:ext cx="1429237" cy="369332"/>
                </a:xfrm>
                <a:prstGeom prst="rect">
                  <a:avLst/>
                </a:prstGeom>
                <a:blipFill rotWithShape="0">
                  <a:blip r:embed="rId15"/>
                  <a:stretch>
                    <a:fillRect l="-3390" t="-6349" b="-22222"/>
                  </a:stretch>
                </a:blipFill>
                <a:ln>
                  <a:solidFill>
                    <a:schemeClr val="bg2">
                      <a:lumMod val="10000"/>
                    </a:schemeClr>
                  </a:solidFill>
                </a:ln>
              </p:spPr>
              <p:txBody>
                <a:bodyPr/>
                <a:lstStyle/>
                <a:p>
                  <a:r>
                    <a:rPr lang="fr-FR">
                      <a:noFill/>
                    </a:rPr>
                    <a:t> </a:t>
                  </a:r>
                </a:p>
              </p:txBody>
            </p:sp>
          </mc:Fallback>
        </mc:AlternateContent>
      </p:grpSp>
      <p:graphicFrame>
        <p:nvGraphicFramePr>
          <p:cNvPr id="38" name="Graphique 37"/>
          <p:cNvGraphicFramePr>
            <a:graphicFrameLocks/>
          </p:cNvGraphicFramePr>
          <p:nvPr>
            <p:extLst>
              <p:ext uri="{D42A27DB-BD31-4B8C-83A1-F6EECF244321}">
                <p14:modId xmlns:p14="http://schemas.microsoft.com/office/powerpoint/2010/main" val="74256851"/>
              </p:ext>
            </p:extLst>
          </p:nvPr>
        </p:nvGraphicFramePr>
        <p:xfrm>
          <a:off x="5751769" y="3024223"/>
          <a:ext cx="5689823" cy="2977200"/>
        </p:xfrm>
        <a:graphic>
          <a:graphicData uri="http://schemas.openxmlformats.org/drawingml/2006/chart">
            <c:chart xmlns:c="http://schemas.openxmlformats.org/drawingml/2006/chart" xmlns:r="http://schemas.openxmlformats.org/officeDocument/2006/relationships" r:id="rId16"/>
          </a:graphicData>
        </a:graphic>
      </p:graphicFrame>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Graphic spid="3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754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algn="ct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algn="ct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t="-5660" b="-14151"/>
                </a:stretch>
              </a:blipFill>
            </p:spPr>
            <p:txBody>
              <a:bodyPr/>
              <a:lstStyle/>
              <a:p>
                <a:r>
                  <a:rPr lang="fr-FR">
                    <a:noFill/>
                  </a:rPr>
                  <a:t> </a:t>
                </a:r>
              </a:p>
            </p:txBody>
          </p:sp>
        </mc:Fallback>
      </mc:AlternateContent>
      <p:grpSp>
        <p:nvGrpSpPr>
          <p:cNvPr id="40" name="Groupe 39"/>
          <p:cNvGrpSpPr/>
          <p:nvPr/>
        </p:nvGrpSpPr>
        <p:grpSpPr>
          <a:xfrm>
            <a:off x="6214534" y="2023393"/>
            <a:ext cx="5325183" cy="1228213"/>
            <a:chOff x="6058466" y="1157290"/>
            <a:chExt cx="5783150"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526747" cy="1243094"/>
              <a:chOff x="6865653" y="1216748"/>
              <a:chExt cx="552674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526747" cy="864137"/>
                <a:chOff x="6298576" y="1416497"/>
                <a:chExt cx="552674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52674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14" name="Groupe 13"/>
          <p:cNvGrpSpPr/>
          <p:nvPr/>
        </p:nvGrpSpPr>
        <p:grpSpPr>
          <a:xfrm>
            <a:off x="555415" y="1638733"/>
            <a:ext cx="4499185" cy="2570963"/>
            <a:chOff x="555415" y="1638733"/>
            <a:chExt cx="4499185" cy="2570963"/>
          </a:xfrm>
        </p:grpSpPr>
        <mc:AlternateContent xmlns:mc="http://schemas.openxmlformats.org/markup-compatibility/2006" xmlns:a14="http://schemas.microsoft.com/office/drawing/2010/main">
          <mc:Choice Requires="a14">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xmlns:a14="http://schemas.microsoft.com/office/drawing/2010/main">
          <mc:Choice Requires="a14">
            <p:sp>
              <p:nvSpPr>
                <p:cNvPr id="52" name="ZoneTexte 51"/>
                <p:cNvSpPr txBox="1"/>
                <p:nvPr/>
              </p:nvSpPr>
              <p:spPr>
                <a:xfrm>
                  <a:off x="1778197" y="2739548"/>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778197" y="2739548"/>
                  <a:ext cx="1429237" cy="369332"/>
                </a:xfrm>
                <a:prstGeom prst="rect">
                  <a:avLst/>
                </a:prstGeom>
                <a:blipFill rotWithShape="0">
                  <a:blip r:embed="rId7"/>
                  <a:stretch>
                    <a:fillRect l="-3390" t="-6349" b="-22222"/>
                  </a:stretch>
                </a:blipFill>
                <a:ln>
                  <a:solidFill>
                    <a:schemeClr val="bg2">
                      <a:lumMod val="10000"/>
                    </a:schemeClr>
                  </a:solidFill>
                </a:ln>
              </p:spPr>
              <p:txBody>
                <a:bodyPr/>
                <a:lstStyle/>
                <a:p>
                  <a:r>
                    <a:rPr lang="fr-FR">
                      <a:noFill/>
                    </a:rPr>
                    <a:t> </a:t>
                  </a:r>
                </a:p>
              </p:txBody>
            </p:sp>
          </mc:Fallback>
        </mc:AlternateContent>
      </p:grpSp>
      <p:grpSp>
        <p:nvGrpSpPr>
          <p:cNvPr id="15" name="Groupe 14"/>
          <p:cNvGrpSpPr/>
          <p:nvPr/>
        </p:nvGrpSpPr>
        <p:grpSpPr>
          <a:xfrm>
            <a:off x="499734" y="4060830"/>
            <a:ext cx="4554866" cy="2581186"/>
            <a:chOff x="499734" y="4060830"/>
            <a:chExt cx="4554866" cy="2581186"/>
          </a:xfrm>
        </p:grpSpPr>
        <mc:AlternateContent xmlns:mc="http://schemas.openxmlformats.org/markup-compatibility/2006" xmlns:a14="http://schemas.microsoft.com/office/drawing/2010/main">
          <mc:Choice Requires="a14">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8"/>
                </a:graphicData>
              </a:graphic>
            </p:graphicFrame>
          </mc:Choice>
          <mc:Fallback xmlns="">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9"/>
                </a:graphicData>
              </a:graphic>
            </p:graphicFrame>
          </mc:Fallback>
        </mc:AlternateContent>
        <mc:AlternateContent xmlns:mc="http://schemas.openxmlformats.org/markup-compatibility/2006" xmlns:a14="http://schemas.microsoft.com/office/drawing/2010/main">
          <mc:Choice Requires="a14">
            <p:sp>
              <p:nvSpPr>
                <p:cNvPr id="53" name="ZoneTexte 52"/>
                <p:cNvSpPr txBox="1"/>
                <p:nvPr/>
              </p:nvSpPr>
              <p:spPr>
                <a:xfrm>
                  <a:off x="1333502" y="4265794"/>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333502" y="4265794"/>
                  <a:ext cx="1443665" cy="369332"/>
                </a:xfrm>
                <a:prstGeom prst="rect">
                  <a:avLst/>
                </a:prstGeom>
                <a:blipFill rotWithShape="0">
                  <a:blip r:embed="rId10"/>
                  <a:stretch>
                    <a:fillRect l="-3347" t="-8065" b="-24194"/>
                  </a:stretch>
                </a:blipFill>
                <a:ln>
                  <a:solidFill>
                    <a:schemeClr val="bg2">
                      <a:lumMod val="10000"/>
                    </a:schemeClr>
                  </a:solidFill>
                </a:ln>
              </p:spPr>
              <p:txBody>
                <a:bodyPr/>
                <a:lstStyle/>
                <a:p>
                  <a:r>
                    <a:rPr lang="fr-FR">
                      <a:noFill/>
                    </a:rPr>
                    <a:t> </a:t>
                  </a:r>
                </a:p>
              </p:txBody>
            </p:sp>
          </mc:Fallback>
        </mc:AlternateContent>
      </p:grpSp>
      <p:grpSp>
        <p:nvGrpSpPr>
          <p:cNvPr id="16" name="Groupe 15"/>
          <p:cNvGrpSpPr/>
          <p:nvPr/>
        </p:nvGrpSpPr>
        <p:grpSpPr>
          <a:xfrm>
            <a:off x="5695707" y="3520297"/>
            <a:ext cx="5040000" cy="2936090"/>
            <a:chOff x="5695707" y="3520297"/>
            <a:chExt cx="5040000" cy="2936090"/>
          </a:xfrm>
        </p:grpSpPr>
        <mc:AlternateContent xmlns:mc="http://schemas.openxmlformats.org/markup-compatibility/2006" xmlns:a14="http://schemas.microsoft.com/office/drawing/2010/main">
          <mc:Choice Requires="a14">
            <p:graphicFrame>
              <p:nvGraphicFramePr>
                <p:cNvPr id="29" name="Graphique 28"/>
                <p:cNvGraphicFramePr>
                  <a:graphicFrameLocks/>
                </p:cNvGraphicFramePr>
                <p:nvPr>
                  <p:extLst>
                    <p:ext uri="{D42A27DB-BD31-4B8C-83A1-F6EECF244321}">
                      <p14:modId xmlns:p14="http://schemas.microsoft.com/office/powerpoint/2010/main" val="3388395047"/>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1"/>
                </a:graphicData>
              </a:graphic>
            </p:graphicFrame>
          </mc:Choice>
          <mc:Fallback xmlns="">
            <p:graphicFrame>
              <p:nvGraphicFramePr>
                <p:cNvPr id="29" name="Graphique 28"/>
                <p:cNvGraphicFramePr>
                  <a:graphicFrameLocks/>
                </p:cNvGraphicFramePr>
                <p:nvPr>
                  <p:extLst>
                    <p:ext uri="{D42A27DB-BD31-4B8C-83A1-F6EECF244321}">
                      <p14:modId xmlns:p14="http://schemas.microsoft.com/office/powerpoint/2010/main" val="3388395047"/>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2"/>
                </a:graphicData>
              </a:graphic>
            </p:graphicFrame>
          </mc:Fallback>
        </mc:AlternateContent>
        <mc:AlternateContent xmlns:mc="http://schemas.openxmlformats.org/markup-compatibility/2006" xmlns:a14="http://schemas.microsoft.com/office/drawing/2010/main">
          <mc:Choice Requires="a14">
            <p:sp>
              <p:nvSpPr>
                <p:cNvPr id="54" name="Rectangle 53"/>
                <p:cNvSpPr/>
                <p:nvPr/>
              </p:nvSpPr>
              <p:spPr>
                <a:xfrm>
                  <a:off x="6803736" y="3520297"/>
                  <a:ext cx="3131370" cy="369332"/>
                </a:xfrm>
                <a:prstGeom prst="rect">
                  <a:avLst/>
                </a:prstGeom>
                <a:solidFill>
                  <a:schemeClr val="bg1"/>
                </a:solidFill>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803736" y="3520297"/>
                  <a:ext cx="3131370" cy="369332"/>
                </a:xfrm>
                <a:prstGeom prst="rect">
                  <a:avLst/>
                </a:prstGeom>
                <a:blipFill rotWithShape="0">
                  <a:blip r:embed="rId13"/>
                  <a:stretch>
                    <a:fillRect b="-4762"/>
                  </a:stretch>
                </a:blipFill>
                <a:ln>
                  <a:solidFill>
                    <a:schemeClr val="bg2">
                      <a:lumMod val="10000"/>
                    </a:schemeClr>
                  </a:solidFill>
                </a:ln>
              </p:spPr>
              <p:txBody>
                <a:bodyPr/>
                <a:lstStyle/>
                <a:p>
                  <a:r>
                    <a:rPr lang="fr-FR">
                      <a:noFill/>
                    </a:rPr>
                    <a:t> </a:t>
                  </a:r>
                </a:p>
              </p:txBody>
            </p:sp>
          </mc:Fallback>
        </mc:AlternateContent>
      </p:grpSp>
      <p:grpSp>
        <p:nvGrpSpPr>
          <p:cNvPr id="17" name="Groupe 16"/>
          <p:cNvGrpSpPr/>
          <p:nvPr/>
        </p:nvGrpSpPr>
        <p:grpSpPr>
          <a:xfrm>
            <a:off x="10037969" y="3575469"/>
            <a:ext cx="1967494" cy="1687299"/>
            <a:chOff x="10037969" y="3575469"/>
            <a:chExt cx="1967494" cy="1687299"/>
          </a:xfrm>
        </p:grpSpPr>
        <p:sp>
          <p:nvSpPr>
            <p:cNvPr id="55" name="Ellipse 54"/>
            <p:cNvSpPr/>
            <p:nvPr/>
          </p:nvSpPr>
          <p:spPr>
            <a:xfrm>
              <a:off x="10037969" y="3575469"/>
              <a:ext cx="896731" cy="8967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55" idx="5"/>
              <a:endCxn id="10" idx="0"/>
            </p:cNvCxnSpPr>
            <p:nvPr/>
          </p:nvCxnSpPr>
          <p:spPr>
            <a:xfrm>
              <a:off x="10803377" y="4340877"/>
              <a:ext cx="573437" cy="275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0748164" y="4616437"/>
              <a:ext cx="1257299" cy="646331"/>
            </a:xfrm>
            <a:prstGeom prst="rect">
              <a:avLst/>
            </a:prstGeom>
            <a:noFill/>
          </p:spPr>
          <p:txBody>
            <a:bodyPr wrap="square" rtlCol="0">
              <a:spAutoFit/>
            </a:bodyPr>
            <a:lstStyle/>
            <a:p>
              <a:pPr algn="ctr"/>
              <a:r>
                <a:rPr lang="fr-FR" b="1" dirty="0" smtClean="0"/>
                <a:t>Instabilité déclenchée</a:t>
              </a:r>
              <a:endParaRPr lang="fr-FR" b="1" dirty="0"/>
            </a:p>
          </p:txBody>
        </p:sp>
      </p:grpSp>
      <p:sp>
        <p:nvSpPr>
          <p:cNvPr id="3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extLst>
                        <a:ext uri="{9D8B030D-6E8A-4147-A177-3AD203B41FA5}">
                          <a16:colId xmlns:a16="http://schemas.microsoft.com/office/drawing/2014/main" val="20000"/>
                        </a:ext>
                      </a:extLst>
                    </a:gridCol>
                    <a:gridCol w="784848">
                      <a:extLst>
                        <a:ext uri="{9D8B030D-6E8A-4147-A177-3AD203B41FA5}">
                          <a16:colId xmlns:a16="http://schemas.microsoft.com/office/drawing/2014/main" val="20001"/>
                        </a:ext>
                      </a:extLst>
                    </a:gridCol>
                    <a:gridCol w="784848">
                      <a:extLst>
                        <a:ext uri="{9D8B030D-6E8A-4147-A177-3AD203B41FA5}">
                          <a16:colId xmlns:a16="http://schemas.microsoft.com/office/drawing/2014/main" val="20002"/>
                        </a:ext>
                      </a:extLst>
                    </a:gridCol>
                    <a:gridCol w="784848">
                      <a:extLst>
                        <a:ext uri="{9D8B030D-6E8A-4147-A177-3AD203B41FA5}">
                          <a16:colId xmlns:a16="http://schemas.microsoft.com/office/drawing/2014/main" val="20003"/>
                        </a:ext>
                      </a:extLst>
                    </a:gridCol>
                    <a:gridCol w="784848">
                      <a:extLst>
                        <a:ext uri="{9D8B030D-6E8A-4147-A177-3AD203B41FA5}">
                          <a16:colId xmlns:a16="http://schemas.microsoft.com/office/drawing/2014/main" val="20004"/>
                        </a:ext>
                      </a:extLst>
                    </a:gridCol>
                    <a:gridCol w="784848">
                      <a:extLst>
                        <a:ext uri="{9D8B030D-6E8A-4147-A177-3AD203B41FA5}">
                          <a16:colId xmlns:a16="http://schemas.microsoft.com/office/drawing/2014/main" val="20005"/>
                        </a:ext>
                      </a:extLst>
                    </a:gridCol>
                    <a:gridCol w="784848">
                      <a:extLst>
                        <a:ext uri="{9D8B030D-6E8A-4147-A177-3AD203B41FA5}">
                          <a16:colId xmlns:a16="http://schemas.microsoft.com/office/drawing/2014/main" val="20006"/>
                        </a:ext>
                      </a:extLst>
                    </a:gridCol>
                    <a:gridCol w="784848">
                      <a:extLst>
                        <a:ext uri="{9D8B030D-6E8A-4147-A177-3AD203B41FA5}">
                          <a16:colId xmlns:a16="http://schemas.microsoft.com/office/drawing/2014/main" val="20007"/>
                        </a:ext>
                      </a:extLst>
                    </a:gridCol>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
        <p:nvSpPr>
          <p:cNvPr id="1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différences de la température sont corrélées 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7243521"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La 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9" idx="2"/>
          </p:cNvCxnSpPr>
          <p:nvPr/>
        </p:nvCxnSpPr>
        <p:spPr>
          <a:xfrm>
            <a:off x="3763907" y="1557291"/>
            <a:ext cx="541393" cy="550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680030" y="921796"/>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22613" y="375106"/>
            <a:ext cx="5362212" cy="1989359"/>
          </a:xfrm>
          <a:prstGeom prst="rect">
            <a:avLst/>
          </a:prstGeom>
        </p:spPr>
      </p:pic>
      <p:grpSp>
        <p:nvGrpSpPr>
          <p:cNvPr id="13" name="Groupe 12"/>
          <p:cNvGrpSpPr/>
          <p:nvPr/>
        </p:nvGrpSpPr>
        <p:grpSpPr>
          <a:xfrm>
            <a:off x="6172457" y="2877646"/>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680030" y="2889419"/>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892137" y="2609921"/>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dirty="0" smtClean="0"/>
                <a:t>Contact avec coussinet</a:t>
              </a:r>
              <a:endParaRPr lang="fr-FR" sz="2000"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739900" y="3547963"/>
            <a:ext cx="3022600" cy="2302630"/>
            <a:chOff x="1816100" y="3729870"/>
            <a:chExt cx="3022600" cy="2302630"/>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3200401" y="4401334"/>
              <a:ext cx="126999" cy="86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8886" y="3729870"/>
              <a:ext cx="2551130" cy="646331"/>
            </a:xfrm>
            <a:prstGeom prst="rect">
              <a:avLst/>
            </a:prstGeom>
            <a:solidFill>
              <a:schemeClr val="bg1"/>
            </a:solidFill>
          </p:spPr>
          <p:txBody>
            <a:bodyPr wrap="square" rtlCol="0">
              <a:spAutoFit/>
            </a:bodyPr>
            <a:lstStyle/>
            <a:p>
              <a:r>
                <a:rPr lang="fr-FR" dirty="0" smtClean="0"/>
                <a:t>Augmentation lente des amplitude près du palier</a:t>
              </a:r>
              <a:endParaRPr lang="fr-FR" dirty="0"/>
            </a:p>
          </p:txBody>
        </p:sp>
      </p:grpSp>
      <p:cxnSp>
        <p:nvCxnSpPr>
          <p:cNvPr id="15" name="Connecteur droit 14"/>
          <p:cNvCxnSpPr/>
          <p:nvPr/>
        </p:nvCxnSpPr>
        <p:spPr>
          <a:xfrm>
            <a:off x="1851012" y="4495024"/>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566724" y="4497522"/>
            <a:ext cx="0" cy="1628297"/>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851012" y="4522024"/>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2477501" y="4198562"/>
            <a:ext cx="508473" cy="369332"/>
          </a:xfrm>
          <a:prstGeom prst="rect">
            <a:avLst/>
          </a:prstGeom>
          <a:noFill/>
        </p:spPr>
        <p:txBody>
          <a:bodyPr wrap="none" rtlCol="0">
            <a:spAutoFit/>
          </a:bodyPr>
          <a:lstStyle/>
          <a:p>
            <a:r>
              <a:rPr lang="fr-FR" dirty="0" smtClean="0"/>
              <a:t>23s</a:t>
            </a:r>
            <a:endParaRPr lang="fr-FR" dirty="0"/>
          </a:p>
        </p:txBody>
      </p:sp>
      <p:grpSp>
        <p:nvGrpSpPr>
          <p:cNvPr id="35" name="Groupe 34"/>
          <p:cNvGrpSpPr/>
          <p:nvPr/>
        </p:nvGrpSpPr>
        <p:grpSpPr>
          <a:xfrm>
            <a:off x="7796735" y="4495024"/>
            <a:ext cx="2253797" cy="1238887"/>
            <a:chOff x="3119786" y="4313336"/>
            <a:chExt cx="2253797" cy="1238887"/>
          </a:xfrm>
        </p:grpSpPr>
        <p:cxnSp>
          <p:nvCxnSpPr>
            <p:cNvPr id="40" name="Connecteur droit avec flèche 39"/>
            <p:cNvCxnSpPr>
              <a:stCxn id="42" idx="0"/>
            </p:cNvCxnSpPr>
            <p:nvPr/>
          </p:nvCxnSpPr>
          <p:spPr>
            <a:xfrm flipH="1" flipV="1">
              <a:off x="3746274" y="4313336"/>
              <a:ext cx="500411" cy="59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3119786" y="4905892"/>
                  <a:ext cx="2253797" cy="646331"/>
                </a:xfrm>
                <a:prstGeom prst="rect">
                  <a:avLst/>
                </a:prstGeom>
                <a:solidFill>
                  <a:schemeClr val="bg1"/>
                </a:solidFill>
              </p:spPr>
              <p:txBody>
                <a:bodyPr wrap="square" rtlCol="0">
                  <a:spAutoFit/>
                </a:bodyPr>
                <a:lstStyle/>
                <a:p>
                  <a:r>
                    <a:rPr lang="fr-FR" dirty="0" smtClean="0"/>
                    <a:t>Augmentation de </a:t>
                  </a:r>
                  <a14:m>
                    <m:oMath xmlns:m="http://schemas.openxmlformats.org/officeDocument/2006/math">
                      <m:r>
                        <m:rPr>
                          <m:sty m:val="p"/>
                        </m:rPr>
                        <a:rPr lang="fr-FR" b="0" i="0" smtClean="0">
                          <a:latin typeface="Cambria Math" panose="02040503050406030204" pitchFamily="18" charset="0"/>
                        </a:rPr>
                        <m:t>ΔT</m:t>
                      </m:r>
                    </m:oMath>
                  </a14:m>
                  <a:r>
                    <a:rPr lang="fr-FR" dirty="0" smtClean="0"/>
                    <a:t>  à la surface du rotor</a:t>
                  </a:r>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3119786" y="4905892"/>
                  <a:ext cx="2253797" cy="646331"/>
                </a:xfrm>
                <a:prstGeom prst="rect">
                  <a:avLst/>
                </a:prstGeom>
                <a:blipFill rotWithShape="0">
                  <a:blip r:embed="rId6"/>
                  <a:stretch>
                    <a:fillRect l="-2432" t="-5660" b="-14151"/>
                  </a:stretch>
                </a:blipFill>
              </p:spPr>
              <p:txBody>
                <a:bodyPr/>
                <a:lstStyle/>
                <a:p>
                  <a:r>
                    <a:rPr lang="fr-FR">
                      <a:noFill/>
                    </a:rPr>
                    <a:t> </a:t>
                  </a:r>
                </a:p>
              </p:txBody>
            </p:sp>
          </mc:Fallback>
        </mc:AlternateContent>
      </p:grpSp>
      <p:grpSp>
        <p:nvGrpSpPr>
          <p:cNvPr id="44" name="Groupe 43"/>
          <p:cNvGrpSpPr/>
          <p:nvPr/>
        </p:nvGrpSpPr>
        <p:grpSpPr>
          <a:xfrm>
            <a:off x="1323975" y="4886077"/>
            <a:ext cx="4887044" cy="646331"/>
            <a:chOff x="1400175" y="5067984"/>
            <a:chExt cx="4887044" cy="646331"/>
          </a:xfrm>
        </p:grpSpPr>
        <p:cxnSp>
          <p:nvCxnSpPr>
            <p:cNvPr id="45" name="Connecteur droit 44"/>
            <p:cNvCxnSpPr/>
            <p:nvPr/>
          </p:nvCxnSpPr>
          <p:spPr>
            <a:xfrm>
              <a:off x="1400175" y="5391150"/>
              <a:ext cx="4029075" cy="0"/>
            </a:xfrm>
            <a:prstGeom prst="line">
              <a:avLst/>
            </a:prstGeom>
            <a:ln w="28575">
              <a:solidFill>
                <a:schemeClr val="bg2">
                  <a:lumMod val="10000"/>
                </a:schemeClr>
              </a:solidFill>
              <a:prstDash val="dash"/>
            </a:ln>
          </p:spPr>
          <p:style>
            <a:lnRef idx="3">
              <a:schemeClr val="dk1"/>
            </a:lnRef>
            <a:fillRef idx="0">
              <a:schemeClr val="dk1"/>
            </a:fillRef>
            <a:effectRef idx="2">
              <a:schemeClr val="dk1"/>
            </a:effectRef>
            <a:fontRef idx="minor">
              <a:schemeClr val="tx1"/>
            </a:fontRef>
          </p:style>
        </p:cxnSp>
        <p:sp>
          <p:nvSpPr>
            <p:cNvPr id="46" name="ZoneTexte 45"/>
            <p:cNvSpPr txBox="1"/>
            <p:nvPr/>
          </p:nvSpPr>
          <p:spPr>
            <a:xfrm>
              <a:off x="5441800" y="5067984"/>
              <a:ext cx="845419" cy="646331"/>
            </a:xfrm>
            <a:prstGeom prst="rect">
              <a:avLst/>
            </a:prstGeom>
            <a:noFill/>
          </p:spPr>
          <p:txBody>
            <a:bodyPr wrap="square" rtlCol="0">
              <a:spAutoFit/>
            </a:bodyPr>
            <a:lstStyle/>
            <a:p>
              <a:pPr algn="ctr"/>
              <a:r>
                <a:rPr lang="fr-FR" dirty="0" smtClean="0"/>
                <a:t>Jeu du palier</a:t>
              </a:r>
              <a:endParaRPr lang="fr-FR" dirty="0"/>
            </a:p>
          </p:txBody>
        </p:sp>
      </p:grpSp>
      <p:sp>
        <p:nvSpPr>
          <p:cNvPr id="2" name="Rectangle 1"/>
          <p:cNvSpPr/>
          <p:nvPr/>
        </p:nvSpPr>
        <p:spPr>
          <a:xfrm>
            <a:off x="-32646" y="6369980"/>
            <a:ext cx="8644266" cy="246221"/>
          </a:xfrm>
          <a:prstGeom prst="rect">
            <a:avLst/>
          </a:prstGeom>
        </p:spPr>
        <p:txBody>
          <a:bodyPr wrap="square">
            <a:spAutoFit/>
          </a:bodyPr>
          <a:lstStyle/>
          <a:p>
            <a:r>
              <a:rPr lang="en-US" sz="1000" dirty="0"/>
              <a:t>[7]</a:t>
            </a:r>
            <a:r>
              <a:rPr lang="fr-FR" sz="1000" dirty="0"/>
              <a:t> </a:t>
            </a:r>
            <a:r>
              <a:rPr lang="fr-FR" sz="1000" dirty="0" err="1"/>
              <a:t>Plantegenet</a:t>
            </a:r>
            <a:r>
              <a:rPr lang="fr-FR" sz="1000" dirty="0"/>
              <a:t> Thibaud, "Analyse théorique et expérimentale des paliers à patins oscillants usinés dans la masse", Projet de thèse, Université de Poitiers, 2019</a:t>
            </a:r>
          </a:p>
        </p:txBody>
      </p:sp>
      <p:grpSp>
        <p:nvGrpSpPr>
          <p:cNvPr id="51" name="Groupe 50"/>
          <p:cNvGrpSpPr/>
          <p:nvPr/>
        </p:nvGrpSpPr>
        <p:grpSpPr>
          <a:xfrm>
            <a:off x="68785" y="5860275"/>
            <a:ext cx="1782227" cy="523220"/>
            <a:chOff x="68785" y="5860275"/>
            <a:chExt cx="1782227" cy="523220"/>
          </a:xfrm>
        </p:grpSpPr>
        <p:sp>
          <p:nvSpPr>
            <p:cNvPr id="48" name="ZoneTexte 47"/>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0" name="Connecteur droit avec flèche 49"/>
            <p:cNvCxnSpPr>
              <a:stCxn id="48"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ZoneTexte 2"/>
          <p:cNvSpPr txBox="1"/>
          <p:nvPr/>
        </p:nvSpPr>
        <p:spPr>
          <a:xfrm>
            <a:off x="2158598" y="2868420"/>
            <a:ext cx="2291589" cy="369332"/>
          </a:xfrm>
          <a:prstGeom prst="rect">
            <a:avLst/>
          </a:prstGeom>
          <a:solidFill>
            <a:schemeClr val="bg1"/>
          </a:solidFill>
          <a:ln>
            <a:solidFill>
              <a:schemeClr val="tx1"/>
            </a:solidFill>
          </a:ln>
        </p:spPr>
        <p:txBody>
          <a:bodyPr wrap="none" rtlCol="0">
            <a:spAutoFit/>
          </a:bodyPr>
          <a:lstStyle/>
          <a:p>
            <a:r>
              <a:rPr lang="fr-FR" b="1" dirty="0" smtClean="0"/>
              <a:t>Vibrations synchrones</a:t>
            </a:r>
            <a:endParaRPr lang="fr-FR" b="1" dirty="0"/>
          </a:p>
        </p:txBody>
      </p:sp>
      <mc:AlternateContent xmlns:mc="http://schemas.openxmlformats.org/markup-compatibility/2006" xmlns:a14="http://schemas.microsoft.com/office/drawing/2010/main">
        <mc:Choice Requires="a14">
          <p:sp>
            <p:nvSpPr>
              <p:cNvPr id="47" name="ZoneTexte 46"/>
              <p:cNvSpPr txBox="1"/>
              <p:nvPr/>
            </p:nvSpPr>
            <p:spPr>
              <a:xfrm>
                <a:off x="7473034" y="2956770"/>
                <a:ext cx="3300968" cy="369332"/>
              </a:xfrm>
              <a:prstGeom prst="rect">
                <a:avLst/>
              </a:prstGeom>
              <a:solidFill>
                <a:schemeClr val="bg1"/>
              </a:solidFill>
              <a:ln>
                <a:solidFill>
                  <a:schemeClr val="tx1"/>
                </a:solidFill>
              </a:ln>
            </p:spPr>
            <p:txBody>
              <a:bodyPr wrap="none" rtlCol="0">
                <a:spAutoFit/>
              </a:bodyPr>
              <a:lstStyle/>
              <a:p>
                <a:r>
                  <a:rPr lang="fr-FR" b="1" dirty="0" smtClean="0"/>
                  <a:t>Différence de la température </a:t>
                </a:r>
                <a14:m>
                  <m:oMath xmlns:m="http://schemas.openxmlformats.org/officeDocument/2006/math">
                    <m:r>
                      <a:rPr lang="fr-FR" b="1" i="0" smtClean="0">
                        <a:latin typeface="Cambria Math" panose="02040503050406030204" pitchFamily="18" charset="0"/>
                      </a:rPr>
                      <m:t>𝚫</m:t>
                    </m:r>
                    <m:r>
                      <a:rPr lang="fr-FR" b="1" i="0" smtClean="0">
                        <a:latin typeface="Cambria Math" panose="02040503050406030204" pitchFamily="18" charset="0"/>
                      </a:rPr>
                      <m:t>𝐓</m:t>
                    </m:r>
                  </m:oMath>
                </a14:m>
                <a:endParaRPr lang="fr-FR" b="1" dirty="0"/>
              </a:p>
            </p:txBody>
          </p:sp>
        </mc:Choice>
        <mc:Fallback xmlns="">
          <p:sp>
            <p:nvSpPr>
              <p:cNvPr id="47" name="ZoneTexte 46"/>
              <p:cNvSpPr txBox="1">
                <a:spLocks noRot="1" noChangeAspect="1" noMove="1" noResize="1" noEditPoints="1" noAdjustHandles="1" noChangeArrowheads="1" noChangeShapeType="1" noTextEdit="1"/>
              </p:cNvSpPr>
              <p:nvPr/>
            </p:nvSpPr>
            <p:spPr>
              <a:xfrm>
                <a:off x="7473034" y="2956770"/>
                <a:ext cx="3300968" cy="369332"/>
              </a:xfrm>
              <a:prstGeom prst="rect">
                <a:avLst/>
              </a:prstGeom>
              <a:blipFill rotWithShape="0">
                <a:blip r:embed="rId7"/>
                <a:stretch>
                  <a:fillRect l="-1473" t="-6349" b="-22222"/>
                </a:stretch>
              </a:blipFill>
              <a:ln>
                <a:solidFill>
                  <a:schemeClr val="tx1"/>
                </a:solidFill>
              </a:ln>
            </p:spPr>
            <p:txBody>
              <a:bodyPr/>
              <a:lstStyle/>
              <a:p>
                <a:r>
                  <a:rPr lang="fr-FR">
                    <a:noFill/>
                  </a:rPr>
                  <a:t> </a:t>
                </a:r>
              </a:p>
            </p:txBody>
          </p:sp>
        </mc:Fallback>
      </mc:AlternateContent>
      <p:cxnSp>
        <p:nvCxnSpPr>
          <p:cNvPr id="49" name="Connecteur droit 48"/>
          <p:cNvCxnSpPr/>
          <p:nvPr/>
        </p:nvCxnSpPr>
        <p:spPr>
          <a:xfrm>
            <a:off x="7229260" y="3780430"/>
            <a:ext cx="0" cy="2520323"/>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9944972" y="3672499"/>
            <a:ext cx="0" cy="2386493"/>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avec flèche 52"/>
          <p:cNvCxnSpPr/>
          <p:nvPr/>
        </p:nvCxnSpPr>
        <p:spPr>
          <a:xfrm>
            <a:off x="7221292" y="4165269"/>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ZoneTexte 53"/>
          <p:cNvSpPr txBox="1"/>
          <p:nvPr/>
        </p:nvSpPr>
        <p:spPr>
          <a:xfrm>
            <a:off x="7847781" y="3841807"/>
            <a:ext cx="508473" cy="369332"/>
          </a:xfrm>
          <a:prstGeom prst="rect">
            <a:avLst/>
          </a:prstGeom>
          <a:noFill/>
        </p:spPr>
        <p:txBody>
          <a:bodyPr wrap="none" rtlCol="0">
            <a:spAutoFit/>
          </a:bodyPr>
          <a:lstStyle/>
          <a:p>
            <a:r>
              <a:rPr lang="fr-FR" dirty="0" smtClean="0"/>
              <a:t>23s</a:t>
            </a:r>
            <a:endParaRPr lang="fr-FR" dirty="0"/>
          </a:p>
        </p:txBody>
      </p:sp>
      <p:grpSp>
        <p:nvGrpSpPr>
          <p:cNvPr id="55" name="Groupe 54"/>
          <p:cNvGrpSpPr/>
          <p:nvPr/>
        </p:nvGrpSpPr>
        <p:grpSpPr>
          <a:xfrm>
            <a:off x="5447033" y="5793448"/>
            <a:ext cx="1782227" cy="523220"/>
            <a:chOff x="68785" y="5860275"/>
            <a:chExt cx="1782227" cy="523220"/>
          </a:xfrm>
        </p:grpSpPr>
        <p:sp>
          <p:nvSpPr>
            <p:cNvPr id="56" name="ZoneTexte 55"/>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7" name="Connecteur droit avec flèche 56"/>
            <p:cNvCxnSpPr>
              <a:stCxn id="56"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466520" y="2727171"/>
            <a:ext cx="5602780" cy="3703897"/>
            <a:chOff x="6080735" y="2281246"/>
            <a:chExt cx="5302683" cy="3505508"/>
          </a:xfrm>
        </p:grpSpPr>
        <p:pic>
          <p:nvPicPr>
            <p:cNvPr id="19" name="Image 18"/>
            <p:cNvPicPr/>
            <p:nvPr/>
          </p:nvPicPr>
          <p:blipFill>
            <a:blip r:embed="rId4"/>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4715815" y="5561420"/>
            <a:ext cx="2084923" cy="707886"/>
          </a:xfrm>
          <a:prstGeom prst="rect">
            <a:avLst/>
          </a:prstGeom>
          <a:noFill/>
        </p:spPr>
        <p:txBody>
          <a:bodyPr wrap="square" rtlCol="0">
            <a:spAutoFit/>
          </a:bodyPr>
          <a:lstStyle/>
          <a:p>
            <a:pPr algn="ctr"/>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800738" y="206197"/>
            <a:ext cx="5412291" cy="2209147"/>
            <a:chOff x="6827435" y="207840"/>
            <a:chExt cx="5385595" cy="2396087"/>
          </a:xfrm>
        </p:grpSpPr>
        <p:grpSp>
          <p:nvGrpSpPr>
            <p:cNvPr id="28" name="Groupe 27"/>
            <p:cNvGrpSpPr/>
            <p:nvPr/>
          </p:nvGrpSpPr>
          <p:grpSpPr>
            <a:xfrm>
              <a:off x="6827435" y="544976"/>
              <a:ext cx="5385595" cy="2058951"/>
              <a:chOff x="1481092" y="702398"/>
              <a:chExt cx="10022429" cy="4161492"/>
            </a:xfrm>
          </p:grpSpPr>
          <p:grpSp>
            <p:nvGrpSpPr>
              <p:cNvPr id="29" name="Groupe 28"/>
              <p:cNvGrpSpPr/>
              <p:nvPr/>
            </p:nvGrpSpPr>
            <p:grpSpPr>
              <a:xfrm>
                <a:off x="1481092" y="702398"/>
                <a:ext cx="9048752" cy="3688024"/>
                <a:chOff x="1481092" y="702398"/>
                <a:chExt cx="9048752" cy="3688024"/>
              </a:xfrm>
            </p:grpSpPr>
            <p:pic>
              <p:nvPicPr>
                <p:cNvPr id="34" name="Image 33"/>
                <p:cNvPicPr>
                  <a:picLocks noChangeAspect="1"/>
                </p:cNvPicPr>
                <p:nvPr/>
              </p:nvPicPr>
              <p:blipFill>
                <a:blip r:embed="rId5"/>
                <a:stretch>
                  <a:fillRect/>
                </a:stretch>
              </p:blipFill>
              <p:spPr>
                <a:xfrm>
                  <a:off x="1481092" y="702398"/>
                  <a:ext cx="9048752" cy="3352801"/>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6801310" y="3513299"/>
                  <a:ext cx="1705638" cy="877123"/>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0559" y="207840"/>
              <a:ext cx="2016138" cy="400585"/>
            </a:xfrm>
            <a:prstGeom prst="rect">
              <a:avLst/>
            </a:prstGeom>
            <a:noFill/>
          </p:spPr>
          <p:txBody>
            <a:bodyPr wrap="none" rtlCol="0">
              <a:spAutoFit/>
            </a:bodyPr>
            <a:lstStyle/>
            <a:p>
              <a:r>
                <a:rPr lang="fr-FR" dirty="0" smtClean="0"/>
                <a:t>Turbodétendeur [2]</a:t>
              </a:r>
              <a:endParaRPr lang="fr-FR" dirty="0"/>
            </a:p>
          </p:txBody>
        </p:sp>
      </p:grpSp>
      <p:grpSp>
        <p:nvGrpSpPr>
          <p:cNvPr id="15" name="Groupe 14"/>
          <p:cNvGrpSpPr/>
          <p:nvPr/>
        </p:nvGrpSpPr>
        <p:grpSpPr>
          <a:xfrm>
            <a:off x="1679339" y="879489"/>
            <a:ext cx="3987197" cy="4053679"/>
            <a:chOff x="720086" y="893208"/>
            <a:chExt cx="3987197" cy="4053679"/>
          </a:xfrm>
        </p:grpSpPr>
        <p:grpSp>
          <p:nvGrpSpPr>
            <p:cNvPr id="22" name="Groupe 21"/>
            <p:cNvGrpSpPr/>
            <p:nvPr/>
          </p:nvGrpSpPr>
          <p:grpSpPr>
            <a:xfrm>
              <a:off x="720086" y="893208"/>
              <a:ext cx="3987197" cy="4053679"/>
              <a:chOff x="977242" y="1082418"/>
              <a:chExt cx="3549108" cy="3608286"/>
            </a:xfrm>
          </p:grpSpPr>
          <p:grpSp>
            <p:nvGrpSpPr>
              <p:cNvPr id="9" name="Groupe 8"/>
              <p:cNvGrpSpPr/>
              <p:nvPr/>
            </p:nvGrpSpPr>
            <p:grpSpPr>
              <a:xfrm>
                <a:off x="977242" y="1082418"/>
                <a:ext cx="3549108" cy="3608286"/>
                <a:chOff x="889497" y="2865608"/>
                <a:chExt cx="3287052" cy="3334910"/>
              </a:xfrm>
            </p:grpSpPr>
            <p:pic>
              <p:nvPicPr>
                <p:cNvPr id="17" name="Image 16"/>
                <p:cNvPicPr/>
                <p:nvPr/>
              </p:nvPicPr>
              <p:blipFill rotWithShape="1">
                <a:blip r:embed="rId6"/>
                <a:srcRect l="48575"/>
                <a:stretch/>
              </p:blipFill>
              <p:spPr>
                <a:xfrm>
                  <a:off x="889497" y="2865608"/>
                  <a:ext cx="3287052" cy="2948287"/>
                </a:xfrm>
                <a:prstGeom prst="rect">
                  <a:avLst/>
                </a:prstGeom>
              </p:spPr>
            </p:pic>
            <p:sp>
              <p:nvSpPr>
                <p:cNvPr id="21" name="ZoneTexte 20"/>
                <p:cNvSpPr txBox="1"/>
                <p:nvPr/>
              </p:nvSpPr>
              <p:spPr>
                <a:xfrm>
                  <a:off x="994306" y="5871353"/>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7"/>
                    <a:stretch>
                      <a:fillRect t="-8824" b="-11765"/>
                    </a:stretch>
                  </a:blipFill>
                </p:spPr>
                <p:txBody>
                  <a:bodyPr/>
                  <a:lstStyle/>
                  <a:p>
                    <a:r>
                      <a:rPr lang="fr-FR">
                        <a:noFill/>
                      </a:rPr>
                      <a:t> </a:t>
                    </a:r>
                  </a:p>
                </p:txBody>
              </p:sp>
            </mc:Fallback>
          </mc:AlternateContent>
        </p:grpSp>
        <p:grpSp>
          <p:nvGrpSpPr>
            <p:cNvPr id="18" name="Groupe 17"/>
            <p:cNvGrpSpPr/>
            <p:nvPr/>
          </p:nvGrpSpPr>
          <p:grpSpPr>
            <a:xfrm>
              <a:off x="1216459" y="1639922"/>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1680" y="2181331"/>
                <a:ext cx="121704" cy="80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p:cNvSpPr txBox="1"/>
          <p:nvPr/>
        </p:nvSpPr>
        <p:spPr>
          <a:xfrm>
            <a:off x="200663" y="5135092"/>
            <a:ext cx="4701058" cy="707886"/>
          </a:xfrm>
          <a:prstGeom prst="rect">
            <a:avLst/>
          </a:prstGeom>
          <a:noFill/>
        </p:spPr>
        <p:txBody>
          <a:bodyPr wrap="square" rtlCol="0">
            <a:spAutoFit/>
          </a:bodyPr>
          <a:lstStyle/>
          <a:p>
            <a:pPr algn="ctr"/>
            <a:r>
              <a:rPr lang="fr-FR" sz="2000" dirty="0" smtClean="0"/>
              <a:t>Solutions :  réduction de longueur du palier et de la viscosité de l’huile </a:t>
            </a:r>
            <a:endParaRPr lang="fr-FR" sz="2000" dirty="0"/>
          </a:p>
        </p:txBody>
      </p:sp>
      <p:sp>
        <p:nvSpPr>
          <p:cNvPr id="16" name="Rectangle 15"/>
          <p:cNvSpPr/>
          <p:nvPr/>
        </p:nvSpPr>
        <p:spPr>
          <a:xfrm>
            <a:off x="15268" y="6412156"/>
            <a:ext cx="11389332" cy="246221"/>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p:txBody>
      </p:sp>
      <p:sp>
        <p:nvSpPr>
          <p:cNvPr id="3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17839382"/>
      </p:ext>
    </p:extLst>
  </p:cSld>
  <p:clrMapOvr>
    <a:masterClrMapping/>
  </p:clrMapOvr>
  <mc:AlternateContent xmlns:mc="http://schemas.openxmlformats.org/markup-compatibility/2006" xmlns:p14="http://schemas.microsoft.com/office/powerpoint/2010/main">
    <mc:Choice Requires="p14">
      <p:transition spd="slow" p14:dur="2000" advTm="84602"/>
    </mc:Choice>
    <mc:Fallback xmlns="">
      <p:transition spd="slow" advTm="846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13693" y="191759"/>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a:t>
            </a:r>
            <a:r>
              <a:rPr lang="fr-FR" sz="3200" dirty="0" smtClean="0">
                <a:latin typeface="Times New Roman" panose="02020603050405020304" pitchFamily="18" charset="0"/>
                <a:cs typeface="Times New Roman" panose="02020603050405020304" pitchFamily="18" charset="0"/>
              </a:rPr>
              <a:t>des modules </a:t>
            </a:r>
            <a:r>
              <a:rPr lang="fr-FR" sz="3200" dirty="0">
                <a:latin typeface="Times New Roman" panose="02020603050405020304" pitchFamily="18" charset="0"/>
                <a:cs typeface="Times New Roman" panose="02020603050405020304" pitchFamily="18" charset="0"/>
              </a:rPr>
              <a:t>des coefficients d’influence</a:t>
            </a:r>
            <a:endParaRPr lang="fr-FR" sz="3200" dirty="0">
              <a:cs typeface="Arial" panose="020B0604020202020204" pitchFamily="34" charset="0"/>
            </a:endParaRPr>
          </a:p>
        </p:txBody>
      </p:sp>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grpSp>
        <p:nvGrpSpPr>
          <p:cNvPr id="13" name="Groupe 12"/>
          <p:cNvGrpSpPr/>
          <p:nvPr/>
        </p:nvGrpSpPr>
        <p:grpSpPr>
          <a:xfrm>
            <a:off x="192846" y="862045"/>
            <a:ext cx="4222509" cy="2417233"/>
            <a:chOff x="192846" y="862045"/>
            <a:chExt cx="4222509" cy="2417233"/>
          </a:xfrm>
        </p:grpSpPr>
        <p:pic>
          <p:nvPicPr>
            <p:cNvPr id="26" name="Image 25"/>
            <p:cNvPicPr>
              <a:picLocks noChangeAspect="1"/>
            </p:cNvPicPr>
            <p:nvPr/>
          </p:nvPicPr>
          <p:blipFill>
            <a:blip r:embed="rId7"/>
            <a:stretch>
              <a:fillRect/>
            </a:stretch>
          </p:blipFill>
          <p:spPr>
            <a:xfrm>
              <a:off x="192846" y="862045"/>
              <a:ext cx="4222509" cy="2417233"/>
            </a:xfrm>
            <a:prstGeom prst="rect">
              <a:avLst/>
            </a:prstGeom>
          </p:spPr>
        </p:pic>
        <p:sp>
          <p:nvSpPr>
            <p:cNvPr id="2" name="Rectangle 1"/>
            <p:cNvSpPr/>
            <p:nvPr/>
          </p:nvSpPr>
          <p:spPr>
            <a:xfrm>
              <a:off x="194931" y="864872"/>
              <a:ext cx="490870" cy="180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94606" y="817127"/>
            <a:ext cx="4175748" cy="2475910"/>
            <a:chOff x="4094606" y="817127"/>
            <a:chExt cx="4175748" cy="2475910"/>
          </a:xfrm>
        </p:grpSpPr>
        <p:pic>
          <p:nvPicPr>
            <p:cNvPr id="28" name="Image 27"/>
            <p:cNvPicPr>
              <a:picLocks noChangeAspect="1"/>
            </p:cNvPicPr>
            <p:nvPr/>
          </p:nvPicPr>
          <p:blipFill>
            <a:blip r:embed="rId8"/>
            <a:stretch>
              <a:fillRect/>
            </a:stretch>
          </p:blipFill>
          <p:spPr>
            <a:xfrm>
              <a:off x="4094606" y="907616"/>
              <a:ext cx="4175748" cy="2385421"/>
            </a:xfrm>
            <a:prstGeom prst="rect">
              <a:avLst/>
            </a:prstGeom>
          </p:spPr>
        </p:pic>
        <p:sp>
          <p:nvSpPr>
            <p:cNvPr id="22" name="Rectangle 21"/>
            <p:cNvSpPr/>
            <p:nvPr/>
          </p:nvSpPr>
          <p:spPr>
            <a:xfrm>
              <a:off x="4125652" y="817127"/>
              <a:ext cx="519447" cy="1853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72250" y="895759"/>
            <a:ext cx="4167295" cy="2380592"/>
            <a:chOff x="8072250" y="895759"/>
            <a:chExt cx="4167295" cy="2380592"/>
          </a:xfrm>
        </p:grpSpPr>
        <p:pic>
          <p:nvPicPr>
            <p:cNvPr id="29" name="Image 28"/>
            <p:cNvPicPr>
              <a:picLocks noChangeAspect="1"/>
            </p:cNvPicPr>
            <p:nvPr/>
          </p:nvPicPr>
          <p:blipFill>
            <a:blip r:embed="rId9"/>
            <a:stretch>
              <a:fillRect/>
            </a:stretch>
          </p:blipFill>
          <p:spPr>
            <a:xfrm>
              <a:off x="8072250" y="895759"/>
              <a:ext cx="4167295" cy="2380592"/>
            </a:xfrm>
            <a:prstGeom prst="rect">
              <a:avLst/>
            </a:prstGeom>
          </p:spPr>
        </p:pic>
        <p:sp>
          <p:nvSpPr>
            <p:cNvPr id="23" name="Rectangle 22"/>
            <p:cNvSpPr/>
            <p:nvPr/>
          </p:nvSpPr>
          <p:spPr>
            <a:xfrm>
              <a:off x="8092706" y="904326"/>
              <a:ext cx="517619" cy="1766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194931" y="3545016"/>
            <a:ext cx="5040000" cy="2880000"/>
            <a:chOff x="63015" y="3524069"/>
            <a:chExt cx="5040000" cy="2880000"/>
          </a:xfrm>
        </p:grpSpPr>
        <p:graphicFrame>
          <p:nvGraphicFramePr>
            <p:cNvPr id="25" name="Graphique 24"/>
            <p:cNvGraphicFramePr>
              <a:graphicFrameLocks/>
            </p:cNvGraphicFramePr>
            <p:nvPr>
              <p:extLst>
                <p:ext uri="{D42A27DB-BD31-4B8C-83A1-F6EECF244321}">
                  <p14:modId xmlns:p14="http://schemas.microsoft.com/office/powerpoint/2010/main" val="845114879"/>
                </p:ext>
              </p:extLst>
            </p:nvPr>
          </p:nvGraphicFramePr>
          <p:xfrm>
            <a:off x="63015" y="3524069"/>
            <a:ext cx="5040000" cy="2880000"/>
          </p:xfrm>
          <a:graphic>
            <a:graphicData uri="http://schemas.openxmlformats.org/drawingml/2006/chart">
              <c:chart xmlns:c="http://schemas.openxmlformats.org/drawingml/2006/chart" xmlns:r="http://schemas.openxmlformats.org/officeDocument/2006/relationships" r:id="rId10"/>
            </a:graphicData>
          </a:graphic>
        </p:graphicFrame>
        <p:grpSp>
          <p:nvGrpSpPr>
            <p:cNvPr id="10" name="Groupe 9"/>
            <p:cNvGrpSpPr/>
            <p:nvPr/>
          </p:nvGrpSpPr>
          <p:grpSpPr>
            <a:xfrm>
              <a:off x="1523688" y="3769224"/>
              <a:ext cx="2160952" cy="307250"/>
              <a:chOff x="1442223" y="3879379"/>
              <a:chExt cx="1969900" cy="277000"/>
            </a:xfrm>
          </p:grpSpPr>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grpSp>
      <p:sp>
        <p:nvSpPr>
          <p:cNvPr id="6" name="ZoneTexte 5"/>
          <p:cNvSpPr txBox="1"/>
          <p:nvPr/>
        </p:nvSpPr>
        <p:spPr>
          <a:xfrm>
            <a:off x="9342868" y="330601"/>
            <a:ext cx="2497863" cy="369332"/>
          </a:xfrm>
          <a:prstGeom prst="rect">
            <a:avLst/>
          </a:prstGeom>
          <a:noFill/>
        </p:spPr>
        <p:txBody>
          <a:bodyPr wrap="none" rtlCol="0">
            <a:spAutoFit/>
          </a:bodyPr>
          <a:lstStyle/>
          <a:p>
            <a:r>
              <a:rPr lang="fr-FR" b="1" dirty="0" smtClean="0"/>
              <a:t>Banc effet Morton: BEM</a:t>
            </a:r>
            <a:endParaRPr lang="fr-FR" b="1" dirty="0"/>
          </a:p>
        </p:txBody>
      </p:sp>
      <p:sp>
        <p:nvSpPr>
          <p:cNvPr id="3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589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5051811" cy="2487142"/>
              <a:chOff x="313453" y="1109157"/>
              <a:chExt cx="5051811" cy="2487142"/>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930385" cy="114804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𝑚</m:t>
                        </m:r>
                      </m:oMath>
                    </a14:m>
                    <a:r>
                      <a:rPr lang="fr-FR" sz="2000" dirty="0"/>
                      <a:t> : Masse du </a:t>
                    </a:r>
                    <a:r>
                      <a:rPr lang="fr-FR" sz="2000" dirty="0" smtClean="0"/>
                      <a:t>disque</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930385" cy="1148045"/>
                  </a:xfrm>
                  <a:prstGeom prst="rect">
                    <a:avLst/>
                  </a:prstGeom>
                  <a:blipFill rotWithShape="0">
                    <a:blip r:embed="rId5"/>
                    <a:stretch>
                      <a:fillRect l="-951" t="-1866" r="-317"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a:t>
                    </a:r>
                    <a:r>
                      <a:rPr lang="fr-FR" sz="2000" dirty="0" smtClean="0"/>
                      <a:t>[3]</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104" b="-25758"/>
                    </a:stretch>
                  </a:blipFill>
                </p:spPr>
                <p:txBody>
                  <a:bodyPr/>
                  <a:lstStyle/>
                  <a:p>
                    <a:r>
                      <a:rPr lang="fr-FR">
                        <a:noFill/>
                      </a:rPr>
                      <a:t> </a:t>
                    </a:r>
                  </a:p>
                </p:txBody>
              </p:sp>
            </mc:Fallback>
          </mc:AlternateContent>
        </p:grpSp>
      </p:grpSp>
      <p:grpSp>
        <p:nvGrpSpPr>
          <p:cNvPr id="10" name="Groupe 9"/>
          <p:cNvGrpSpPr/>
          <p:nvPr/>
        </p:nvGrpSpPr>
        <p:grpSpPr>
          <a:xfrm>
            <a:off x="7357381" y="1348487"/>
            <a:ext cx="4335855" cy="3897716"/>
            <a:chOff x="7357381" y="1348487"/>
            <a:chExt cx="4335855" cy="3897716"/>
          </a:xfrm>
        </p:grpSpPr>
        <p:sp>
          <p:nvSpPr>
            <p:cNvPr id="8" name="Rectangle 7"/>
            <p:cNvSpPr/>
            <p:nvPr/>
          </p:nvSpPr>
          <p:spPr>
            <a:xfrm>
              <a:off x="7357381" y="1348487"/>
              <a:ext cx="4335855" cy="38977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512870" y="3177835"/>
              <a:ext cx="3712042" cy="646331"/>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a:t>
              </a:r>
              <a:r>
                <a:rPr lang="fr-FR" dirty="0" smtClean="0"/>
                <a:t>palier</a:t>
              </a:r>
            </a:p>
            <a:p>
              <a:pPr algn="ctr"/>
              <a:r>
                <a:rPr lang="fr-FR" dirty="0" smtClean="0"/>
                <a:t>(</a:t>
              </a:r>
              <a:r>
                <a:rPr lang="en-US" dirty="0" err="1">
                  <a:ea typeface="微软雅黑" panose="020B0503020204020204" pitchFamily="34" charset="-122"/>
                  <a:cs typeface="Times New Roman" panose="02020603050405020304" pitchFamily="18" charset="0"/>
                </a:rPr>
                <a:t>Turbodétendeur</a:t>
              </a:r>
              <a:r>
                <a:rPr lang="en-US" dirty="0">
                  <a:ea typeface="微软雅黑" panose="020B0503020204020204" pitchFamily="34" charset="-122"/>
                  <a:cs typeface="Times New Roman" panose="02020603050405020304" pitchFamily="18" charset="0"/>
                </a:rPr>
                <a:t> [2</a:t>
              </a:r>
              <a:r>
                <a:rPr lang="en-US" dirty="0" smtClean="0">
                  <a:ea typeface="微软雅黑" panose="020B0503020204020204" pitchFamily="34" charset="-122"/>
                  <a:cs typeface="Times New Roman" panose="02020603050405020304" pitchFamily="18" charset="0"/>
                </a:rPr>
                <a:t>])</a:t>
              </a:r>
              <a:r>
                <a:rPr lang="fr-FR" dirty="0" smtClean="0"/>
                <a:t> </a:t>
              </a:r>
              <a:endParaRPr lang="fr-FR" dirty="0"/>
            </a:p>
          </p:txBody>
        </p:sp>
        <p:sp>
          <p:nvSpPr>
            <p:cNvPr id="18" name="Rectangle 17"/>
            <p:cNvSpPr/>
            <p:nvPr/>
          </p:nvSpPr>
          <p:spPr>
            <a:xfrm>
              <a:off x="7392048" y="1511361"/>
              <a:ext cx="3919378" cy="646331"/>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des masse en porte à faux (Compresseur centrifuge </a:t>
              </a:r>
              <a:r>
                <a:rPr lang="en-US" dirty="0" smtClean="0">
                  <a:ea typeface="微软雅黑" panose="020B0503020204020204" pitchFamily="34" charset="-122"/>
                  <a:cs typeface="Times New Roman" panose="02020603050405020304" pitchFamily="18" charset="0"/>
                </a:rPr>
                <a:t>[1])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p:grpSp>
      <p:pic>
        <p:nvPicPr>
          <p:cNvPr id="20" name="Image 19"/>
          <p:cNvPicPr>
            <a:picLocks noChangeAspect="1"/>
          </p:cNvPicPr>
          <p:nvPr/>
        </p:nvPicPr>
        <p:blipFill>
          <a:blip r:embed="rId8"/>
          <a:stretch>
            <a:fillRect/>
          </a:stretch>
        </p:blipFill>
        <p:spPr>
          <a:xfrm>
            <a:off x="7735865" y="3840999"/>
            <a:ext cx="3231743" cy="1011502"/>
          </a:xfrm>
          <a:prstGeom prst="rect">
            <a:avLst/>
          </a:prstGeom>
        </p:spPr>
      </p:pic>
      <p:sp>
        <p:nvSpPr>
          <p:cNvPr id="19" name="Rectangle 18"/>
          <p:cNvSpPr/>
          <p:nvPr/>
        </p:nvSpPr>
        <p:spPr>
          <a:xfrm>
            <a:off x="0" y="5933828"/>
            <a:ext cx="12001500" cy="707886"/>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[1]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000" dirty="0" smtClean="0">
                <a:ea typeface="微软雅黑" panose="020B0503020204020204" pitchFamily="34" charset="-122"/>
                <a:cs typeface="Times New Roman" panose="02020603050405020304" pitchFamily="18" charset="0"/>
              </a:rPr>
              <a:t>pp.816-824</a:t>
            </a:r>
          </a:p>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a:p>
            <a:r>
              <a:rPr lang="fr-FR" sz="1000" dirty="0" smtClean="0">
                <a:ea typeface="微软雅黑" panose="020B0503020204020204" pitchFamily="34" charset="-122"/>
                <a:cs typeface="Times New Roman" panose="02020603050405020304" pitchFamily="18" charset="0"/>
              </a:rPr>
              <a:t>[</a:t>
            </a:r>
            <a:r>
              <a:rPr lang="fr-FR" sz="1000" dirty="0">
                <a:ea typeface="微软雅黑" panose="020B0503020204020204" pitchFamily="34" charset="-122"/>
                <a:cs typeface="Times New Roman" panose="02020603050405020304" pitchFamily="18" charset="0"/>
              </a:rPr>
              <a:t>3] </a:t>
            </a:r>
            <a:r>
              <a:rPr lang="en-US" sz="1000" dirty="0"/>
              <a:t>Murphy, B.T. and Lorenz, J.A., 2010, “Simplified Morton Effect Analysis for Synchronous Spiral Instability”, ASME Journal of Vibration and Acoustics, Vol. 132, October, 2010</a:t>
            </a:r>
          </a:p>
        </p:txBody>
      </p:sp>
      <p:sp>
        <p:nvSpPr>
          <p:cNvPr id="2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87860" cy="3859246"/>
            <a:chOff x="6492610" y="976329"/>
            <a:chExt cx="5987860"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7572908" y="1537667"/>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i="1">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7572908" y="1537667"/>
                  <a:ext cx="4907562"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05938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Coefficient d’influence vibratoire </a:t>
                  </a:r>
                  <a14:m>
                    <m:oMath xmlns:m="http://schemas.openxmlformats.org/officeDocument/2006/math">
                      <m:r>
                        <a:rPr lang="fr-FR" b="1" i="1" dirty="0" smtClean="0">
                          <a:latin typeface="Cambria Math" panose="02040503050406030204" pitchFamily="18" charset="0"/>
                        </a:rPr>
                        <m:t>𝒒</m:t>
                      </m:r>
                    </m:oMath>
                  </a14:m>
                  <a:r>
                    <a:rPr lang="fr-FR" b="1" dirty="0" smtClean="0"/>
                    <a:t> </a:t>
                  </a:r>
                  <a:r>
                    <a:rPr lang="fr-FR" dirty="0" smtClean="0"/>
                    <a:t>[8]</a:t>
                  </a:r>
                  <a:endParaRPr lang="fr-FR"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059381" cy="369332"/>
                </a:xfrm>
                <a:prstGeom prst="rect">
                  <a:avLst/>
                </a:prstGeom>
                <a:blipFill rotWithShape="0">
                  <a:blip r:embed="rId6"/>
                  <a:stretch>
                    <a:fillRect l="-1051" t="-10000" r="-300" b="-26667"/>
                  </a:stretch>
                </a:blipFill>
              </p:spPr>
              <p:txBody>
                <a:bodyPr/>
                <a:lstStyle/>
                <a:p>
                  <a:r>
                    <a:rPr lang="fr-FR">
                      <a:noFill/>
                    </a:rPr>
                    <a:t> </a:t>
                  </a:r>
                </a:p>
              </p:txBody>
            </p:sp>
          </mc:Fallback>
        </mc:AlternateContent>
      </p:grpSp>
      <p:sp>
        <p:nvSpPr>
          <p:cNvPr id="2" name="Ellipse 1"/>
          <p:cNvSpPr/>
          <p:nvPr/>
        </p:nvSpPr>
        <p:spPr>
          <a:xfrm>
            <a:off x="3505200" y="2777728"/>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
        <p:nvSpPr>
          <p:cNvPr id="7" name="Rectangle 6"/>
          <p:cNvSpPr/>
          <p:nvPr/>
        </p:nvSpPr>
        <p:spPr>
          <a:xfrm>
            <a:off x="0" y="6381379"/>
            <a:ext cx="11753166" cy="246221"/>
          </a:xfrm>
          <a:prstGeom prst="rect">
            <a:avLst/>
          </a:prstGeom>
        </p:spPr>
        <p:txBody>
          <a:bodyPr wrap="square">
            <a:spAutoFit/>
          </a:bodyPr>
          <a:lstStyle/>
          <a:p>
            <a:r>
              <a:rPr lang="en-US" sz="1000" dirty="0" smtClean="0"/>
              <a:t>[8] </a:t>
            </a:r>
            <a:r>
              <a:rPr lang="en-US" sz="1000" dirty="0" err="1" smtClean="0"/>
              <a:t>Friswell</a:t>
            </a:r>
            <a:r>
              <a:rPr lang="en-US" sz="1000" dirty="0"/>
              <a:t>, M.; Penny, J.; Garvey, S. and Lees A., “Dynamics of Rotating Machines” Cambridge: Cambridge University Press, 2010,  doi:10.1017/CBO9780511780509</a:t>
            </a:r>
            <a:endParaRPr lang="fr-FR" sz="1000" dirty="0"/>
          </a:p>
        </p:txBody>
      </p:sp>
      <p:sp>
        <p:nvSpPr>
          <p:cNvPr id="1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394807"/>
            <a:chOff x="500608" y="3644689"/>
            <a:chExt cx="6103139" cy="3394807"/>
          </a:xfrm>
        </p:grpSpPr>
        <p:sp>
          <p:nvSpPr>
            <p:cNvPr id="39" name="Rectangle 38"/>
            <p:cNvSpPr/>
            <p:nvPr/>
          </p:nvSpPr>
          <p:spPr>
            <a:xfrm>
              <a:off x="500608" y="3644689"/>
              <a:ext cx="6103139" cy="339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760534"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𝑑𝑖𝑠𝑠𝑖𝑝</m:t>
                            </m:r>
                            <m:r>
                              <a:rPr lang="fr-FR" sz="2400" b="0" i="1" smtClean="0">
                                <a:latin typeface="Cambria Math" panose="02040503050406030204" pitchFamily="18" charset="0"/>
                              </a:rPr>
                              <m:t>é</m:t>
                            </m:r>
                            <m:r>
                              <a:rPr lang="fr-FR" sz="2400" b="0" i="1" smtClean="0">
                                <a:latin typeface="Cambria Math" panose="02040503050406030204" pitchFamily="18" charset="0"/>
                              </a:rPr>
                              <m:t>𝑒</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760534"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551520"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a:t>
              </a:r>
              <a:r>
                <a:rPr lang="fr-FR" sz="2000" dirty="0" smtClean="0"/>
                <a:t>dissipée </a:t>
              </a:r>
              <a:r>
                <a:rPr lang="fr-FR" sz="2000" dirty="0" smtClean="0"/>
                <a:t>dans un palier cylindrique [9]</a:t>
              </a:r>
              <a:endParaRPr lang="fr-FR" sz="2000" dirty="0"/>
            </a:p>
          </p:txBody>
        </p:sp>
        <mc:AlternateContent xmlns:mc="http://schemas.openxmlformats.org/markup-compatibility/2006" xmlns:a14="http://schemas.microsoft.com/office/drawing/2010/main">
          <mc:Choice Requires="a14">
            <p:sp>
              <p:nvSpPr>
                <p:cNvPr id="43" name="Rectangle 42"/>
                <p:cNvSpPr/>
                <p:nvPr/>
              </p:nvSpPr>
              <p:spPr>
                <a:xfrm>
                  <a:off x="914803" y="5253373"/>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914803" y="5253373"/>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p:grpSp>
        <p:nvGrpSpPr>
          <p:cNvPr id="27" name="Groupe 26"/>
          <p:cNvGrpSpPr/>
          <p:nvPr/>
        </p:nvGrpSpPr>
        <p:grpSpPr>
          <a:xfrm>
            <a:off x="7357381" y="1348485"/>
            <a:ext cx="4500789" cy="2461515"/>
            <a:chOff x="7357381" y="1348486"/>
            <a:chExt cx="4500789" cy="2326312"/>
          </a:xfrm>
        </p:grpSpPr>
        <p:sp>
          <p:nvSpPr>
            <p:cNvPr id="28" name="Rectangle 27"/>
            <p:cNvSpPr/>
            <p:nvPr/>
          </p:nvSpPr>
          <p:spPr>
            <a:xfrm>
              <a:off x="7357381" y="1348486"/>
              <a:ext cx="4500789" cy="23263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96430" y="1463223"/>
              <a:ext cx="3962002" cy="872614"/>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 la viscosité de </a:t>
              </a:r>
              <a:r>
                <a:rPr lang="fr-FR" dirty="0"/>
                <a:t>l’huile et de la longueur du palier </a:t>
              </a:r>
              <a:r>
                <a:rPr lang="fr-FR" dirty="0" smtClean="0"/>
                <a:t/>
              </a:r>
              <a:br>
                <a:rPr lang="fr-FR" dirty="0" smtClean="0"/>
              </a:br>
              <a:r>
                <a:rPr lang="fr-FR" dirty="0" smtClean="0"/>
                <a:t>(</a:t>
              </a:r>
              <a:r>
                <a:rPr lang="en-US" dirty="0" err="1">
                  <a:ea typeface="微软雅黑" panose="020B0503020204020204" pitchFamily="34" charset="-122"/>
                  <a:cs typeface="Times New Roman" panose="02020603050405020304" pitchFamily="18" charset="0"/>
                </a:rPr>
                <a:t>Turbodétendeur</a:t>
              </a:r>
              <a:r>
                <a:rPr lang="en-US" dirty="0">
                  <a:ea typeface="微软雅黑" panose="020B0503020204020204" pitchFamily="34" charset="-122"/>
                  <a:cs typeface="Times New Roman" panose="02020603050405020304" pitchFamily="18" charset="0"/>
                </a:rPr>
                <a:t> [2])</a:t>
              </a:r>
              <a:r>
                <a:rPr lang="fr-FR" dirty="0" smtClean="0"/>
                <a:t> </a:t>
              </a:r>
              <a:endParaRPr lang="fr-FR" dirty="0"/>
            </a:p>
          </p:txBody>
        </p:sp>
      </p:grpSp>
      <p:pic>
        <p:nvPicPr>
          <p:cNvPr id="20" name="Image 19"/>
          <p:cNvPicPr>
            <a:picLocks noChangeAspect="1"/>
          </p:cNvPicPr>
          <p:nvPr/>
        </p:nvPicPr>
        <p:blipFill>
          <a:blip r:embed="rId6"/>
          <a:stretch>
            <a:fillRect/>
          </a:stretch>
        </p:blipFill>
        <p:spPr>
          <a:xfrm>
            <a:off x="7761559" y="2443989"/>
            <a:ext cx="3231743" cy="1011502"/>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992759" y="4677632"/>
                <a:ext cx="4866160" cy="1477328"/>
              </a:xfrm>
              <a:prstGeom prst="rect">
                <a:avLst/>
              </a:prstGeom>
            </p:spPr>
            <p:txBody>
              <a:bodyPr wrap="square">
                <a:spAutoFit/>
              </a:bodyPr>
              <a:lstStyle/>
              <a:p>
                <a:r>
                  <a:rPr lang="fr-FR" dirty="0" smtClean="0"/>
                  <a:t>L’augmentation du jeu radial du palier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𝑟</m:t>
                        </m:r>
                      </m:sub>
                    </m:sSub>
                  </m:oMath>
                </a14:m>
                <a:r>
                  <a:rPr lang="fr-FR" dirty="0" smtClean="0"/>
                  <a:t>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 </a:t>
                </a:r>
                <a14:m>
                  <m:oMath xmlns:m="http://schemas.openxmlformats.org/officeDocument/2006/math">
                    <m:r>
                      <a:rPr lang="fr-FR" b="1" i="1" smtClean="0">
                        <a:latin typeface="Cambria Math" panose="02040503050406030204" pitchFamily="18" charset="0"/>
                      </a:rPr>
                      <m:t>𝑩</m:t>
                    </m:r>
                    <m:r>
                      <a:rPr lang="fr-FR" b="1" i="1" smtClean="0">
                        <a:latin typeface="Cambria Math" panose="02040503050406030204" pitchFamily="18" charset="0"/>
                        <a:ea typeface="Cambria Math" panose="02040503050406030204" pitchFamily="18" charset="0"/>
                      </a:rPr>
                      <m:t>↓</m:t>
                    </m:r>
                  </m:oMath>
                </a14:m>
                <a:endParaRPr lang="fr-FR" b="1" dirty="0" smtClean="0"/>
              </a:p>
              <a:p>
                <a:r>
                  <a:rPr lang="fr-FR" b="1" dirty="0" smtClean="0"/>
                  <a:t>Mai</a:t>
                </a:r>
                <a:r>
                  <a:rPr lang="fr-FR" b="1" dirty="0" smtClean="0">
                    <a:solidFill>
                      <a:schemeClr val="tx1"/>
                    </a:solidFill>
                  </a:rPr>
                  <a:t>s</a:t>
                </a:r>
                <a:r>
                  <a:rPr lang="fr-FR" dirty="0" smtClean="0">
                    <a:solidFill>
                      <a:schemeClr val="tx1"/>
                    </a:solidFill>
                  </a:rPr>
                  <a:t>, cette </a:t>
                </a:r>
                <a:r>
                  <a:rPr lang="fr-FR" dirty="0">
                    <a:solidFill>
                      <a:schemeClr val="tx1"/>
                    </a:solidFill>
                  </a:rPr>
                  <a:t>solution </a:t>
                </a:r>
                <a:r>
                  <a:rPr lang="fr-FR" dirty="0" smtClean="0">
                    <a:solidFill>
                      <a:schemeClr val="tx1"/>
                    </a:solidFill>
                  </a:rPr>
                  <a:t>diminue la raideur </a:t>
                </a:r>
                <a:r>
                  <a:rPr lang="fr-FR" dirty="0">
                    <a:solidFill>
                      <a:schemeClr val="tx1"/>
                    </a:solidFill>
                  </a:rPr>
                  <a:t>du </a:t>
                </a:r>
                <a:r>
                  <a:rPr lang="fr-FR" dirty="0" smtClean="0">
                    <a:solidFill>
                      <a:schemeClr val="tx1"/>
                    </a:solidFill>
                  </a:rPr>
                  <a:t>palier</a:t>
                </a:r>
              </a:p>
              <a:p>
                <a:pPr algn="ctr"/>
                <a:r>
                  <a:rPr lang="fr-FR" dirty="0" smtClean="0">
                    <a:solidFill>
                      <a:schemeClr val="tx1"/>
                    </a:solidFill>
                  </a:rPr>
                  <a:t>Ainsi, augmente </a:t>
                </a:r>
                <a14:m>
                  <m:oMath xmlns:m="http://schemas.openxmlformats.org/officeDocument/2006/math">
                    <m:r>
                      <a:rPr lang="fr-FR" b="1" i="1">
                        <a:solidFill>
                          <a:schemeClr val="tx1"/>
                        </a:solidFill>
                        <a:latin typeface="Cambria Math" panose="02040503050406030204" pitchFamily="18" charset="0"/>
                      </a:rPr>
                      <m:t>𝑨</m:t>
                    </m:r>
                  </m:oMath>
                </a14:m>
                <a:r>
                  <a:rPr lang="fr-FR" b="1" dirty="0">
                    <a:solidFill>
                      <a:schemeClr val="tx1"/>
                    </a:solidFill>
                  </a:rPr>
                  <a:t> .  </a:t>
                </a:r>
                <a:endParaRPr lang="fr-FR" b="1" dirty="0" smtClean="0">
                  <a:solidFill>
                    <a:schemeClr val="tx1"/>
                  </a:solidFill>
                </a:endParaRPr>
              </a:p>
              <a:p>
                <a:pPr algn="ctr"/>
                <a:endParaRPr lang="fr-FR" b="1" dirty="0" smtClean="0">
                  <a:solidFill>
                    <a:schemeClr val="tx1"/>
                  </a:solidFill>
                </a:endParaRPr>
              </a:p>
              <a:p>
                <a:pPr algn="ctr"/>
                <a:r>
                  <a:rPr lang="fr-FR" dirty="0">
                    <a:solidFill>
                      <a:srgbClr val="FF0000"/>
                    </a:solidFill>
                  </a:rPr>
                  <a:t>Efficace pour pallier l’effet Morton </a:t>
                </a:r>
                <a:r>
                  <a:rPr lang="fr-FR" dirty="0" smtClean="0">
                    <a:solidFill>
                      <a:srgbClr val="FF0000"/>
                    </a:solidFill>
                  </a:rPr>
                  <a:t>instable ?</a:t>
                </a:r>
                <a:endParaRPr lang="fr-FR"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92759" y="4677632"/>
                <a:ext cx="4866160" cy="1477328"/>
              </a:xfrm>
              <a:prstGeom prst="rect">
                <a:avLst/>
              </a:prstGeom>
              <a:blipFill rotWithShape="0">
                <a:blip r:embed="rId7"/>
                <a:stretch>
                  <a:fillRect l="-1128" t="-2058" b="-5350"/>
                </a:stretch>
              </a:blipFill>
            </p:spPr>
            <p:txBody>
              <a:bodyPr/>
              <a:lstStyle/>
              <a:p>
                <a:r>
                  <a:rPr lang="fr-FR">
                    <a:noFill/>
                  </a:rPr>
                  <a:t> </a:t>
                </a:r>
              </a:p>
            </p:txBody>
          </p:sp>
        </mc:Fallback>
      </mc:AlternateContent>
      <p:grpSp>
        <p:nvGrpSpPr>
          <p:cNvPr id="23" name="Groupe 22"/>
          <p:cNvGrpSpPr/>
          <p:nvPr/>
        </p:nvGrpSpPr>
        <p:grpSpPr>
          <a:xfrm>
            <a:off x="6037723" y="4604843"/>
            <a:ext cx="5451328" cy="1478110"/>
            <a:chOff x="6108177" y="4809162"/>
            <a:chExt cx="5451328" cy="1478110"/>
          </a:xfrm>
        </p:grpSpPr>
        <p:grpSp>
          <p:nvGrpSpPr>
            <p:cNvPr id="14" name="Groupe 13"/>
            <p:cNvGrpSpPr/>
            <p:nvPr/>
          </p:nvGrpSpPr>
          <p:grpSpPr>
            <a:xfrm>
              <a:off x="7195354" y="4809162"/>
              <a:ext cx="4364151" cy="1478110"/>
              <a:chOff x="1406280" y="5282458"/>
              <a:chExt cx="5496924" cy="1478110"/>
            </a:xfrm>
          </p:grpSpPr>
          <mc:AlternateContent xmlns:mc="http://schemas.openxmlformats.org/markup-compatibility/2006" xmlns:a14="http://schemas.microsoft.com/office/drawing/2010/main">
            <mc:Choice Requires="a14">
              <p:sp>
                <p:nvSpPr>
                  <p:cNvPr id="2" name="Rectangle 1"/>
                  <p:cNvSpPr/>
                  <p:nvPr/>
                </p:nvSpPr>
                <p:spPr>
                  <a:xfrm>
                    <a:off x="1406280" y="5282458"/>
                    <a:ext cx="5496924" cy="707886"/>
                  </a:xfrm>
                  <a:prstGeom prst="rect">
                    <a:avLst/>
                  </a:prstGeom>
                </p:spPr>
                <p:txBody>
                  <a:bodyPr wrap="square">
                    <a:spAutoFit/>
                  </a:bodyPr>
                  <a:lstStyle/>
                  <a:p>
                    <a:pPr algn="ctr"/>
                    <a:r>
                      <a:rPr lang="fr-FR" sz="2000" b="1" dirty="0" smtClean="0"/>
                      <a:t>Les modifications des coefficient </a:t>
                    </a:r>
                    <a14:m>
                      <m:oMath xmlns:m="http://schemas.openxmlformats.org/officeDocument/2006/math">
                        <m:r>
                          <a:rPr lang="fr-FR" sz="2000" b="1" i="1" smtClean="0">
                            <a:latin typeface="Cambria Math" panose="02040503050406030204" pitchFamily="18" charset="0"/>
                          </a:rPr>
                          <m:t>𝑩</m:t>
                        </m:r>
                        <m:r>
                          <a:rPr lang="fr-FR" sz="2000" b="1" i="1" smtClean="0">
                            <a:latin typeface="Cambria Math" panose="02040503050406030204" pitchFamily="18" charset="0"/>
                          </a:rPr>
                          <m:t>,</m:t>
                        </m:r>
                        <m:r>
                          <a:rPr lang="fr-FR" sz="2000" b="1" i="1" smtClean="0">
                            <a:latin typeface="Cambria Math" panose="02040503050406030204" pitchFamily="18" charset="0"/>
                          </a:rPr>
                          <m:t>𝑨</m:t>
                        </m:r>
                      </m:oMath>
                    </a14:m>
                    <a:r>
                      <a:rPr lang="fr-FR" sz="2000" b="1" dirty="0" smtClean="0"/>
                      <a:t> sont liées et délicates</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406280" y="5282458"/>
                    <a:ext cx="5496924" cy="707886"/>
                  </a:xfrm>
                  <a:prstGeom prst="rect">
                    <a:avLst/>
                  </a:prstGeom>
                  <a:blipFill rotWithShape="0">
                    <a:blip r:embed="rId8"/>
                    <a:stretch>
                      <a:fillRect t="-5172" b="-14655"/>
                    </a:stretch>
                  </a:blipFill>
                </p:spPr>
                <p:txBody>
                  <a:bodyPr/>
                  <a:lstStyle/>
                  <a:p>
                    <a:r>
                      <a:rPr lang="fr-FR">
                        <a:noFill/>
                      </a:rPr>
                      <a:t> </a:t>
                    </a:r>
                  </a:p>
                </p:txBody>
              </p:sp>
            </mc:Fallback>
          </mc:AlternateContent>
          <p:cxnSp>
            <p:nvCxnSpPr>
              <p:cNvPr id="7" name="Connecteur droit avec flèche 6"/>
              <p:cNvCxnSpPr>
                <a:stCxn id="2" idx="2"/>
                <a:endCxn id="24" idx="0"/>
              </p:cNvCxnSpPr>
              <p:nvPr/>
            </p:nvCxnSpPr>
            <p:spPr>
              <a:xfrm flipH="1">
                <a:off x="4154741" y="5990344"/>
                <a:ext cx="1" cy="37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1919264" y="6360458"/>
                <a:ext cx="4470954" cy="400110"/>
              </a:xfrm>
              <a:prstGeom prst="rect">
                <a:avLst/>
              </a:prstGeom>
            </p:spPr>
            <p:txBody>
              <a:bodyPr wrap="square">
                <a:spAutoFit/>
              </a:bodyPr>
              <a:lstStyle/>
              <a:p>
                <a:r>
                  <a:rPr lang="fr-FR" sz="2000" b="1" dirty="0" smtClean="0"/>
                  <a:t>Recours au modèle numérique</a:t>
                </a:r>
                <a:endParaRPr lang="fr-FR" sz="2000" b="1" dirty="0"/>
              </a:p>
            </p:txBody>
          </p:sp>
        </p:grpSp>
        <p:sp>
          <p:nvSpPr>
            <p:cNvPr id="22" name="Flèche droite 21"/>
            <p:cNvSpPr/>
            <p:nvPr/>
          </p:nvSpPr>
          <p:spPr>
            <a:xfrm>
              <a:off x="6108177" y="5312229"/>
              <a:ext cx="908373" cy="449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Rectangle 5"/>
          <p:cNvSpPr/>
          <p:nvPr/>
        </p:nvSpPr>
        <p:spPr>
          <a:xfrm>
            <a:off x="0" y="6232128"/>
            <a:ext cx="11950700" cy="400110"/>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fr-FR" sz="1000" dirty="0" smtClean="0"/>
          </a:p>
          <a:p>
            <a:r>
              <a:rPr lang="fr-FR" sz="1000" dirty="0" smtClean="0"/>
              <a:t>[9] </a:t>
            </a:r>
            <a:r>
              <a:rPr lang="en-US" sz="1000" dirty="0"/>
              <a:t>Dara W. Childs, “</a:t>
            </a:r>
            <a:r>
              <a:rPr lang="en-US" sz="1000" dirty="0" err="1"/>
              <a:t>Turbomachinery</a:t>
            </a:r>
            <a:r>
              <a:rPr lang="en-US" sz="1000" dirty="0"/>
              <a:t> Rotordynamics with Case Studies”, Case study 9, Page 119, Minter Spring, 2013, </a:t>
            </a:r>
            <a:endParaRPr lang="fr-FR" sz="1000" dirty="0"/>
          </a:p>
        </p:txBody>
      </p:sp>
      <p:sp>
        <p:nvSpPr>
          <p:cNvPr id="2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70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modélisation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711037" y="3513958"/>
              <a:ext cx="2496774" cy="646331"/>
            </a:xfrm>
            <a:prstGeom prst="rect">
              <a:avLst/>
            </a:prstGeom>
            <a:noFill/>
          </p:spPr>
          <p:txBody>
            <a:bodyPr wrap="none" rtlCol="0">
              <a:spAutoFit/>
            </a:bodyPr>
            <a:lstStyle/>
            <a:p>
              <a:pPr algn="ctr"/>
              <a:r>
                <a:rPr lang="fr-FR" b="1" dirty="0" smtClean="0"/>
                <a:t>Simple et rapide</a:t>
              </a:r>
            </a:p>
            <a:p>
              <a:pPr algn="ctr"/>
              <a:r>
                <a:rPr lang="fr-FR" b="1" dirty="0"/>
                <a:t>Effort de calcul: </a:t>
              </a:r>
              <a:r>
                <a:rPr lang="fr-FR" b="1" dirty="0" smtClean="0"/>
                <a:t>minutes</a:t>
              </a:r>
              <a:endParaRPr lang="fr-FR" b="1" dirty="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9424" y="3100819"/>
              <a:ext cx="708" cy="413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308100" y="5105514"/>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308100" y="5105514"/>
                    <a:ext cx="2070375" cy="369332"/>
                  </a:xfrm>
                  <a:prstGeom prst="rect">
                    <a:avLst/>
                  </a:prstGeom>
                  <a:blipFill rotWithShape="0">
                    <a:blip r:embed="rId3"/>
                    <a:stretch>
                      <a:fillRect t="-10000" r="-1471" b="-26667"/>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15216" y="1365056"/>
            <a:ext cx="4085368" cy="4562569"/>
            <a:chOff x="3371044" y="1777222"/>
            <a:chExt cx="4085368" cy="4562569"/>
          </a:xfrm>
        </p:grpSpPr>
        <p:sp>
          <p:nvSpPr>
            <p:cNvPr id="24" name="Flèche droite 23"/>
            <p:cNvSpPr/>
            <p:nvPr/>
          </p:nvSpPr>
          <p:spPr>
            <a:xfrm>
              <a:off x="3371044" y="3781687"/>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1628" y="4732114"/>
              <a:ext cx="2077315" cy="815098"/>
              <a:chOff x="1304630" y="4862811"/>
              <a:chExt cx="207731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304630" y="5121413"/>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304630" y="5121413"/>
                    <a:ext cx="2070375" cy="369332"/>
                  </a:xfrm>
                  <a:prstGeom prst="rect">
                    <a:avLst/>
                  </a:prstGeom>
                  <a:blipFill rotWithShape="0">
                    <a:blip r:embed="rId4"/>
                    <a:stretch>
                      <a:fillRect t="-10000" r="-1471" b="-26667"/>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7698" y="3468016"/>
              <a:ext cx="2370392" cy="923330"/>
            </a:xfrm>
            <a:prstGeom prst="rect">
              <a:avLst/>
            </a:prstGeom>
            <a:noFill/>
          </p:spPr>
          <p:txBody>
            <a:bodyPr wrap="none" rtlCol="0">
              <a:spAutoFit/>
            </a:bodyPr>
            <a:lstStyle/>
            <a:p>
              <a:pPr algn="ctr"/>
              <a:r>
                <a:rPr lang="fr-FR" b="1" dirty="0" smtClean="0"/>
                <a:t>Précise </a:t>
              </a:r>
              <a:r>
                <a:rPr lang="fr-FR" b="1" dirty="0" smtClean="0"/>
                <a:t>et efficace</a:t>
              </a:r>
            </a:p>
            <a:p>
              <a:pPr algn="ctr"/>
              <a:r>
                <a:rPr lang="fr-FR" b="1" dirty="0"/>
                <a:t>Effort de calcul: </a:t>
              </a:r>
              <a:r>
                <a:rPr lang="fr-FR" b="1" dirty="0" smtClean="0"/>
                <a:t>heures</a:t>
              </a:r>
              <a:endParaRPr lang="fr-FR" b="1" dirty="0"/>
            </a:p>
            <a:p>
              <a:endParaRPr lang="fr-FR" b="1" dirty="0" smtClean="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améliorée </a:t>
              </a:r>
              <a:endParaRPr lang="fr-FR" sz="2000" b="1" dirty="0"/>
            </a:p>
          </p:txBody>
        </p:sp>
        <p:cxnSp>
          <p:nvCxnSpPr>
            <p:cNvPr id="40" name="Connecteur droit avec flèche 39"/>
            <p:cNvCxnSpPr>
              <a:stCxn id="39" idx="2"/>
              <a:endCxn id="38" idx="0"/>
            </p:cNvCxnSpPr>
            <p:nvPr/>
          </p:nvCxnSpPr>
          <p:spPr>
            <a:xfrm>
              <a:off x="5992020" y="3058612"/>
              <a:ext cx="874" cy="409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8893623" y="4634344"/>
              <a:ext cx="3015249" cy="646331"/>
            </a:xfrm>
            <a:prstGeom prst="rect">
              <a:avLst/>
            </a:prstGeom>
            <a:noFill/>
          </p:spPr>
          <p:txBody>
            <a:bodyPr wrap="none" rtlCol="0">
              <a:spAutoFit/>
            </a:bodyPr>
            <a:lstStyle/>
            <a:p>
              <a:pPr algn="ctr"/>
              <a:r>
                <a:rPr lang="fr-FR" b="1" dirty="0" smtClean="0"/>
                <a:t>La </a:t>
              </a:r>
              <a:r>
                <a:rPr lang="fr-FR" b="1" dirty="0" smtClean="0"/>
                <a:t>plus </a:t>
              </a:r>
              <a:r>
                <a:rPr lang="fr-FR" b="1" dirty="0" smtClean="0"/>
                <a:t>précise </a:t>
              </a:r>
              <a:r>
                <a:rPr lang="fr-FR" b="1" dirty="0" smtClean="0"/>
                <a:t>mais </a:t>
              </a:r>
              <a:r>
                <a:rPr lang="fr-FR" b="1" dirty="0" smtClean="0"/>
                <a:t>onéreuse</a:t>
              </a:r>
              <a:endParaRPr lang="fr-FR" b="1" dirty="0" smtClean="0"/>
            </a:p>
            <a:p>
              <a:pPr algn="ctr"/>
              <a:r>
                <a:rPr lang="fr-FR" b="1" dirty="0"/>
                <a:t>Effort de calcul: </a:t>
              </a:r>
              <a:r>
                <a:rPr lang="fr-FR" b="1" dirty="0" smtClean="0"/>
                <a:t>jours</a:t>
              </a:r>
              <a:endParaRPr lang="fr-FR" b="1" dirty="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8" y="4168739"/>
              <a:ext cx="1784"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Contributions principales de la thèse</a:t>
            </a:r>
            <a:endParaRPr lang="fr-FR" sz="3200" dirty="0">
              <a:cs typeface="Arial" panose="020B0604020202020204" pitchFamily="34" charset="0"/>
            </a:endParaRPr>
          </a:p>
        </p:txBody>
      </p:sp>
      <p:sp>
        <p:nvSpPr>
          <p:cNvPr id="6" name="Rectangle 5"/>
          <p:cNvSpPr/>
          <p:nvPr/>
        </p:nvSpPr>
        <p:spPr>
          <a:xfrm>
            <a:off x="450319" y="1236959"/>
            <a:ext cx="11306629" cy="4893647"/>
          </a:xfrm>
          <a:prstGeom prst="rect">
            <a:avLst/>
          </a:prstGeom>
        </p:spPr>
        <p:txBody>
          <a:bodyPr wrap="square">
            <a:spAutoFit/>
          </a:bodyPr>
          <a:lstStyle/>
          <a:p>
            <a:pPr marL="684213" lvl="1" indent="-342900">
              <a:buFont typeface="Wingdings" panose="05000000000000000000" pitchFamily="2" charset="2"/>
              <a:buChar char="Ø"/>
            </a:pPr>
            <a:r>
              <a:rPr lang="fr-FR" sz="2400" dirty="0"/>
              <a:t>Développements : </a:t>
            </a:r>
            <a:endParaRPr lang="fr-FR" sz="2400" dirty="0" smtClean="0"/>
          </a:p>
          <a:p>
            <a:pPr marL="341313" lvl="1"/>
            <a:endParaRPr lang="fr-FR" sz="2400" dirty="0"/>
          </a:p>
          <a:p>
            <a:pPr marL="627063" lvl="1" indent="-285750">
              <a:buFont typeface="Arial" panose="020B0604020202020204" pitchFamily="34" charset="0"/>
              <a:buChar char="•"/>
            </a:pPr>
            <a:r>
              <a:rPr lang="fr-FR" sz="2400" dirty="0"/>
              <a:t>Développement d’un code en lubrification hydrodynamique en python</a:t>
            </a:r>
          </a:p>
          <a:p>
            <a:pPr marL="627063" lvl="1" indent="-285750">
              <a:buFont typeface="Arial" panose="020B0604020202020204" pitchFamily="34" charset="0"/>
              <a:buChar char="•"/>
            </a:pPr>
            <a:r>
              <a:rPr lang="fr-FR" sz="2400" dirty="0"/>
              <a:t>Développement du modèle complet de l’effet Morton en couplant le code palier et code_aster.</a:t>
            </a:r>
          </a:p>
          <a:p>
            <a:pPr marL="627063" lvl="1" indent="-285750">
              <a:buFont typeface="Arial" panose="020B0604020202020204" pitchFamily="34" charset="0"/>
              <a:buChar char="•"/>
            </a:pPr>
            <a:r>
              <a:rPr lang="fr-FR" sz="2400" dirty="0"/>
              <a:t>Développement d’une analyse de la stabilité de l’effet Morton améliorée</a:t>
            </a:r>
          </a:p>
          <a:p>
            <a:pPr marL="341313" lvl="1"/>
            <a:endParaRPr lang="fr-FR" sz="2400" dirty="0" smtClean="0"/>
          </a:p>
          <a:p>
            <a:pPr marL="341313" lvl="1"/>
            <a:endParaRPr lang="fr-FR" sz="2400" dirty="0"/>
          </a:p>
          <a:p>
            <a:pPr marL="684213" lvl="1" indent="-342900">
              <a:buFont typeface="Wingdings" panose="05000000000000000000" pitchFamily="2" charset="2"/>
              <a:buChar char="Ø"/>
            </a:pPr>
            <a:r>
              <a:rPr lang="fr-FR" sz="2400" dirty="0"/>
              <a:t>Compréhension sur l’effet Morton </a:t>
            </a:r>
            <a:r>
              <a:rPr lang="fr-FR" sz="2400" dirty="0" smtClean="0"/>
              <a:t>:</a:t>
            </a:r>
          </a:p>
          <a:p>
            <a:pPr marL="341313" lvl="1"/>
            <a:endParaRPr lang="fr-FR" sz="2400" dirty="0" smtClean="0"/>
          </a:p>
          <a:p>
            <a:pPr marL="627063" lvl="1" indent="-285750">
              <a:buFont typeface="Arial" panose="020B0604020202020204" pitchFamily="34" charset="0"/>
              <a:buChar char="•"/>
            </a:pPr>
            <a:r>
              <a:rPr lang="fr-FR" sz="2400" dirty="0" smtClean="0"/>
              <a:t>Proposition </a:t>
            </a:r>
            <a:r>
              <a:rPr lang="fr-FR" sz="2400" dirty="0"/>
              <a:t>d’une stratégie </a:t>
            </a:r>
            <a:r>
              <a:rPr lang="fr-FR" sz="2400" dirty="0" smtClean="0"/>
              <a:t>progressive de </a:t>
            </a:r>
            <a:r>
              <a:rPr lang="fr-FR" sz="2400" dirty="0"/>
              <a:t>l’analyse numérique de l’effet Morton </a:t>
            </a:r>
            <a:r>
              <a:rPr lang="fr-FR" sz="2400" dirty="0">
                <a:cs typeface="Arial" panose="020B0604020202020204" pitchFamily="34" charset="0"/>
              </a:rPr>
              <a:t>dans le cadre industriel</a:t>
            </a:r>
          </a:p>
          <a:p>
            <a:pPr marL="627063" lvl="1" indent="-285750">
              <a:buFont typeface="Arial" panose="020B0604020202020204" pitchFamily="34" charset="0"/>
              <a:buChar char="•"/>
            </a:pPr>
            <a:r>
              <a:rPr lang="fr-FR" sz="2400" dirty="0" smtClean="0"/>
              <a:t>Conception </a:t>
            </a:r>
            <a:r>
              <a:rPr lang="fr-FR" sz="2400" dirty="0"/>
              <a:t>et dimensionnement du banc </a:t>
            </a:r>
            <a:r>
              <a:rPr lang="fr-FR" sz="2400" dirty="0" smtClean="0"/>
              <a:t>effet </a:t>
            </a:r>
            <a:r>
              <a:rPr lang="fr-FR" sz="2400" dirty="0"/>
              <a:t>Morton. </a:t>
            </a:r>
          </a:p>
        </p:txBody>
      </p:sp>
      <p:sp>
        <p:nvSpPr>
          <p:cNvPr id="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7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矩形 8"/>
          <p:cNvSpPr>
            <a:spLocks noChangeArrowheads="1"/>
          </p:cNvSpPr>
          <p:nvPr/>
        </p:nvSpPr>
        <p:spPr bwMode="auto">
          <a:xfrm>
            <a:off x="499735" y="1002645"/>
            <a:ext cx="9709028" cy="1922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sp>
        <p:nvSpPr>
          <p:cNvPr id="31" name="矩形 8"/>
          <p:cNvSpPr>
            <a:spLocks noChangeArrowheads="1"/>
          </p:cNvSpPr>
          <p:nvPr/>
        </p:nvSpPr>
        <p:spPr bwMode="auto">
          <a:xfrm>
            <a:off x="499735" y="3195693"/>
            <a:ext cx="9699945"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Recaler le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Comparer les </a:t>
            </a:r>
            <a:r>
              <a:rPr lang="fr-FR" altLang="zh-CN" dirty="0">
                <a:solidFill>
                  <a:sysClr val="windowText" lastClr="000000"/>
                </a:solidFill>
                <a:ea typeface="微软雅黑" panose="020B0503020204020204" pitchFamily="34" charset="-122"/>
                <a:cs typeface="Times New Roman" panose="02020603050405020304" pitchFamily="18" charset="0"/>
              </a:rPr>
              <a:t>résultats numériques/expérimentaux </a:t>
            </a:r>
            <a:r>
              <a:rPr lang="fr-FR" altLang="zh-CN" dirty="0" smtClean="0">
                <a:solidFill>
                  <a:sysClr val="windowText" lastClr="000000"/>
                </a:solidFill>
                <a:ea typeface="微软雅黑" panose="020B0503020204020204" pitchFamily="34" charset="-122"/>
                <a:cs typeface="Times New Roman" panose="02020603050405020304" pitchFamily="18" charset="0"/>
              </a:rPr>
              <a:t>du </a:t>
            </a:r>
            <a:r>
              <a:rPr lang="fr-FR" altLang="zh-CN" dirty="0">
                <a:solidFill>
                  <a:sysClr val="windowText" lastClr="000000"/>
                </a:solidFill>
                <a:ea typeface="微软雅黑" panose="020B0503020204020204" pitchFamily="34" charset="-122"/>
                <a:cs typeface="Times New Roman" panose="02020603050405020304" pitchFamily="18" charset="0"/>
              </a:rPr>
              <a:t>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6" name="矩形 8"/>
          <p:cNvSpPr>
            <a:spLocks noChangeArrowheads="1"/>
          </p:cNvSpPr>
          <p:nvPr/>
        </p:nvSpPr>
        <p:spPr bwMode="auto">
          <a:xfrm>
            <a:off x="499735" y="4975522"/>
            <a:ext cx="9531070"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Études industrielles </a:t>
            </a:r>
            <a:r>
              <a:rPr lang="fr-FR" altLang="zh-CN" sz="2000" b="1" dirty="0" smtClean="0">
                <a:solidFill>
                  <a:sysClr val="windowText" lastClr="000000"/>
                </a:solidFill>
                <a:ea typeface="微软雅黑" panose="020B0503020204020204" pitchFamily="34" charset="-122"/>
                <a:cs typeface="Times New Roman" panose="02020603050405020304" pitchFamily="18" charset="0"/>
              </a:rPr>
              <a:t>à réaliser avec le modèle </a:t>
            </a:r>
            <a:r>
              <a:rPr lang="fr-FR" altLang="zh-CN" sz="2000" b="1" dirty="0" smtClean="0">
                <a:solidFill>
                  <a:sysClr val="windowText" lastClr="000000"/>
                </a:solidFill>
                <a:ea typeface="微软雅黑" panose="020B0503020204020204" pitchFamily="34" charset="-122"/>
                <a:cs typeface="Times New Roman" panose="02020603050405020304" pitchFamily="18" charset="0"/>
              </a:rPr>
              <a:t>développé</a:t>
            </a:r>
            <a:r>
              <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a:t>
            </a:r>
            <a:r>
              <a:rPr lang="fr-FR" altLang="zh-CN" dirty="0" err="1" smtClean="0">
                <a:solidFill>
                  <a:sysClr val="windowText" lastClr="000000"/>
                </a:solidFill>
                <a:ea typeface="微软雅黑" panose="020B0503020204020204" pitchFamily="34" charset="-122"/>
                <a:cs typeface="Times New Roman" panose="02020603050405020304" pitchFamily="18" charset="0"/>
              </a:rPr>
              <a:t>Newkirk</a:t>
            </a:r>
            <a:r>
              <a:rPr lang="fr-FR" altLang="zh-CN" dirty="0" smtClean="0">
                <a:solidFill>
                  <a:sysClr val="windowText" lastClr="000000"/>
                </a:solidFill>
                <a:ea typeface="微软雅黑" panose="020B0503020204020204" pitchFamily="34" charset="-122"/>
                <a:cs typeface="Times New Roman" panose="02020603050405020304" pitchFamily="18" charset="0"/>
              </a:rPr>
              <a:t> (lien avec la thèse de L. Pelletan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923330"/>
            <a:chOff x="8903703" y="4357731"/>
            <a:chExt cx="3144470"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où l’épaisseur du film est la plus faible</a:t>
                  </a:r>
                </a:p>
                <a:p>
                  <a:pPr algn="ctr"/>
                  <a:r>
                    <a:rPr lang="fr-FR" dirty="0" smtClean="0"/>
                    <a:t>(cisaillement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856" t="-3974" r="-2088"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73535"/>
      </p:ext>
    </p:extLst>
  </p:cSld>
  <p:clrMapOvr>
    <a:masterClrMapping/>
  </p:clrMapOvr>
  <mc:AlternateContent xmlns:mc="http://schemas.openxmlformats.org/markup-compatibility/2006" xmlns:p14="http://schemas.microsoft.com/office/powerpoint/2010/main">
    <mc:Choice Requires="p14">
      <p:transition spd="slow" p14:dur="2000" advTm="66968"/>
    </mc:Choice>
    <mc:Fallback xmlns="">
      <p:transition spd="slow" advTm="669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4"/>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5"/>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6"/>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7"/>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8"/>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9"/>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79104537"/>
      </p:ext>
    </p:extLst>
  </p:cSld>
  <p:clrMapOvr>
    <a:masterClrMapping/>
  </p:clrMapOvr>
  <mc:AlternateContent xmlns:mc="http://schemas.openxmlformats.org/markup-compatibility/2006" xmlns:p14="http://schemas.microsoft.com/office/powerpoint/2010/main">
    <mc:Choice Requires="p14">
      <p:transition spd="slow" p14:dur="2000" advTm="123563"/>
    </mc:Choice>
    <mc:Fallback xmlns="">
      <p:transition spd="slow" advTm="1235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
        <p:nvSpPr>
          <p:cNvPr id="1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707359"/>
      </p:ext>
    </p:extLst>
  </p:cSld>
  <p:clrMapOvr>
    <a:masterClrMapping/>
  </p:clrMapOvr>
  <mc:AlternateContent xmlns:mc="http://schemas.openxmlformats.org/markup-compatibility/2006" xmlns:p14="http://schemas.microsoft.com/office/powerpoint/2010/main">
    <mc:Choice Requires="p14">
      <p:transition spd="slow" p14:dur="2000" advTm="63722"/>
    </mc:Choice>
    <mc:Fallback xmlns="">
      <p:transition spd="slow" advTm="6372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2" y="1257752"/>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
        <p:nvSpPr>
          <p:cNvPr id="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9695216"/>
      </p:ext>
    </p:extLst>
  </p:cSld>
  <p:clrMapOvr>
    <a:masterClrMapping/>
  </p:clrMapOvr>
  <mc:AlternateContent xmlns:mc="http://schemas.openxmlformats.org/markup-compatibility/2006" xmlns:p14="http://schemas.microsoft.com/office/powerpoint/2010/main">
    <mc:Choice Requires="p14">
      <p:transition spd="slow" p14:dur="2000" advTm="74064"/>
    </mc:Choice>
    <mc:Fallback xmlns="">
      <p:transition spd="slow" advTm="740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22/03/2019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mc:AlternateContent xmlns:mc="http://schemas.openxmlformats.org/markup-compatibility/2006" xmlns:p14="http://schemas.microsoft.com/office/powerpoint/2010/main">
    <mc:Choice Requires="p14">
      <p:transition spd="slow" p14:dur="2000" advTm="7251"/>
    </mc:Choice>
    <mc:Fallback xmlns="">
      <p:transition spd="slow" advTm="725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47.2|7.5"/>
</p:tagLst>
</file>

<file path=ppt/tags/tag10.xml><?xml version="1.0" encoding="utf-8"?>
<p:tagLst xmlns:a="http://schemas.openxmlformats.org/drawingml/2006/main" xmlns:r="http://schemas.openxmlformats.org/officeDocument/2006/relationships" xmlns:p="http://schemas.openxmlformats.org/presentationml/2006/main">
  <p:tag name="TIMING" val="|22.1|26.5|37.1|19.8|16.8"/>
</p:tagLst>
</file>

<file path=ppt/tags/tag11.xml><?xml version="1.0" encoding="utf-8"?>
<p:tagLst xmlns:a="http://schemas.openxmlformats.org/drawingml/2006/main" xmlns:r="http://schemas.openxmlformats.org/officeDocument/2006/relationships" xmlns:p="http://schemas.openxmlformats.org/presentationml/2006/main">
  <p:tag name="TIMING" val="|42.1|48.1|3.9"/>
</p:tagLst>
</file>

<file path=ppt/tags/tag12.xml><?xml version="1.0" encoding="utf-8"?>
<p:tagLst xmlns:a="http://schemas.openxmlformats.org/drawingml/2006/main" xmlns:r="http://schemas.openxmlformats.org/officeDocument/2006/relationships" xmlns:p="http://schemas.openxmlformats.org/presentationml/2006/main">
  <p:tag name="TIMING" val="|24.8"/>
</p:tagLst>
</file>

<file path=ppt/tags/tag13.xml><?xml version="1.0" encoding="utf-8"?>
<p:tagLst xmlns:a="http://schemas.openxmlformats.org/drawingml/2006/main" xmlns:r="http://schemas.openxmlformats.org/officeDocument/2006/relationships" xmlns:p="http://schemas.openxmlformats.org/presentationml/2006/main">
  <p:tag name="TIMING" val="|46.2|19.7|28.8"/>
</p:tagLst>
</file>

<file path=ppt/tags/tag14.xml><?xml version="1.0" encoding="utf-8"?>
<p:tagLst xmlns:a="http://schemas.openxmlformats.org/drawingml/2006/main" xmlns:r="http://schemas.openxmlformats.org/officeDocument/2006/relationships" xmlns:p="http://schemas.openxmlformats.org/presentationml/2006/main">
  <p:tag name="TIMING" val="|5|1.2|27|20.4"/>
</p:tagLst>
</file>

<file path=ppt/tags/tag15.xml><?xml version="1.0" encoding="utf-8"?>
<p:tagLst xmlns:a="http://schemas.openxmlformats.org/drawingml/2006/main" xmlns:r="http://schemas.openxmlformats.org/officeDocument/2006/relationships" xmlns:p="http://schemas.openxmlformats.org/presentationml/2006/main">
  <p:tag name="TIMING" val="|5.1|15.7|10.3|21.8|4.2|7.5|25|7|6.7"/>
</p:tagLst>
</file>

<file path=ppt/tags/tag16.xml><?xml version="1.0" encoding="utf-8"?>
<p:tagLst xmlns:a="http://schemas.openxmlformats.org/drawingml/2006/main" xmlns:r="http://schemas.openxmlformats.org/officeDocument/2006/relationships" xmlns:p="http://schemas.openxmlformats.org/presentationml/2006/main">
  <p:tag name="TIMING" val="|25.9"/>
</p:tagLst>
</file>

<file path=ppt/tags/tag17.xml><?xml version="1.0" encoding="utf-8"?>
<p:tagLst xmlns:a="http://schemas.openxmlformats.org/drawingml/2006/main" xmlns:r="http://schemas.openxmlformats.org/officeDocument/2006/relationships" xmlns:p="http://schemas.openxmlformats.org/presentationml/2006/main">
  <p:tag name="TIMING" val="|12.2"/>
</p:tagLst>
</file>

<file path=ppt/tags/tag2.xml><?xml version="1.0" encoding="utf-8"?>
<p:tagLst xmlns:a="http://schemas.openxmlformats.org/drawingml/2006/main" xmlns:r="http://schemas.openxmlformats.org/officeDocument/2006/relationships" xmlns:p="http://schemas.openxmlformats.org/presentationml/2006/main">
  <p:tag name="TIMING" val="|20.5|33.6|11.6|12.3"/>
</p:tagLst>
</file>

<file path=ppt/tags/tag3.xml><?xml version="1.0" encoding="utf-8"?>
<p:tagLst xmlns:a="http://schemas.openxmlformats.org/drawingml/2006/main" xmlns:r="http://schemas.openxmlformats.org/officeDocument/2006/relationships" xmlns:p="http://schemas.openxmlformats.org/presentationml/2006/main">
  <p:tag name="TIMING" val="|16.1|14.5|9.9|3.3|8.2|4.6|3.3|18.4|4.8|5.6|8.6|1.4|9.9"/>
</p:tagLst>
</file>

<file path=ppt/tags/tag4.xml><?xml version="1.0" encoding="utf-8"?>
<p:tagLst xmlns:a="http://schemas.openxmlformats.org/drawingml/2006/main" xmlns:r="http://schemas.openxmlformats.org/officeDocument/2006/relationships" xmlns:p="http://schemas.openxmlformats.org/presentationml/2006/main">
  <p:tag name="TIMING" val="|3.2|52.6"/>
</p:tagLst>
</file>

<file path=ppt/tags/tag5.xml><?xml version="1.0" encoding="utf-8"?>
<p:tagLst xmlns:a="http://schemas.openxmlformats.org/drawingml/2006/main" xmlns:r="http://schemas.openxmlformats.org/officeDocument/2006/relationships" xmlns:p="http://schemas.openxmlformats.org/presentationml/2006/main">
  <p:tag name="TIMING" val="|15.9|33.3"/>
</p:tagLst>
</file>

<file path=ppt/tags/tag6.xml><?xml version="1.0" encoding="utf-8"?>
<p:tagLst xmlns:a="http://schemas.openxmlformats.org/drawingml/2006/main" xmlns:r="http://schemas.openxmlformats.org/officeDocument/2006/relationships" xmlns:p="http://schemas.openxmlformats.org/presentationml/2006/main">
  <p:tag name="TIMING" val="|44.3"/>
</p:tagLst>
</file>

<file path=ppt/tags/tag7.xml><?xml version="1.0" encoding="utf-8"?>
<p:tagLst xmlns:a="http://schemas.openxmlformats.org/drawingml/2006/main" xmlns:r="http://schemas.openxmlformats.org/officeDocument/2006/relationships" xmlns:p="http://schemas.openxmlformats.org/presentationml/2006/main">
  <p:tag name="TIMING" val="|15.4|5.6|14.5|12"/>
</p:tagLst>
</file>

<file path=ppt/tags/tag8.xml><?xml version="1.0" encoding="utf-8"?>
<p:tagLst xmlns:a="http://schemas.openxmlformats.org/drawingml/2006/main" xmlns:r="http://schemas.openxmlformats.org/officeDocument/2006/relationships" xmlns:p="http://schemas.openxmlformats.org/presentationml/2006/main">
  <p:tag name="TIMING" val="|46.9|0.8"/>
</p:tagLst>
</file>

<file path=ppt/tags/tag9.xml><?xml version="1.0" encoding="utf-8"?>
<p:tagLst xmlns:a="http://schemas.openxmlformats.org/drawingml/2006/main" xmlns:r="http://schemas.openxmlformats.org/officeDocument/2006/relationships" xmlns:p="http://schemas.openxmlformats.org/presentationml/2006/main">
  <p:tag name="TIMING" val="|5.5|19.8"/>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20725</TotalTime>
  <Words>7310</Words>
  <Application>Microsoft Office PowerPoint</Application>
  <PresentationFormat>Grand écran</PresentationFormat>
  <Paragraphs>1181</Paragraphs>
  <Slides>49</Slides>
  <Notes>46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49</vt:i4>
      </vt:variant>
    </vt:vector>
  </HeadingPairs>
  <TitlesOfParts>
    <vt:vector size="63" baseType="lpstr">
      <vt:lpstr>Arial Unicode MS</vt:lpstr>
      <vt:lpstr>黑体</vt:lpstr>
      <vt:lpstr>宋体</vt:lpstr>
      <vt:lpstr>宋体</vt:lpstr>
      <vt:lpstr>微软雅黑</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3998</cp:revision>
  <dcterms:created xsi:type="dcterms:W3CDTF">2018-10-23T09:59:21Z</dcterms:created>
  <dcterms:modified xsi:type="dcterms:W3CDTF">2019-03-22T16:49:27Z</dcterms:modified>
</cp:coreProperties>
</file>